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handoutMasterIdLst>
    <p:handoutMasterId r:id="rId32"/>
  </p:handoutMasterIdLst>
  <p:sldIdLst>
    <p:sldId id="534" r:id="rId2"/>
    <p:sldId id="536" r:id="rId3"/>
    <p:sldId id="476" r:id="rId4"/>
    <p:sldId id="606" r:id="rId5"/>
    <p:sldId id="535" r:id="rId6"/>
    <p:sldId id="554" r:id="rId7"/>
    <p:sldId id="460" r:id="rId8"/>
    <p:sldId id="598" r:id="rId9"/>
    <p:sldId id="547" r:id="rId10"/>
    <p:sldId id="549" r:id="rId11"/>
    <p:sldId id="553" r:id="rId12"/>
    <p:sldId id="607" r:id="rId13"/>
    <p:sldId id="559" r:id="rId14"/>
    <p:sldId id="560" r:id="rId15"/>
    <p:sldId id="600" r:id="rId16"/>
    <p:sldId id="575" r:id="rId17"/>
    <p:sldId id="570" r:id="rId18"/>
    <p:sldId id="577" r:id="rId19"/>
    <p:sldId id="576" r:id="rId20"/>
    <p:sldId id="579" r:id="rId21"/>
    <p:sldId id="581" r:id="rId22"/>
    <p:sldId id="610" r:id="rId23"/>
    <p:sldId id="588" r:id="rId24"/>
    <p:sldId id="594" r:id="rId25"/>
    <p:sldId id="405" r:id="rId26"/>
    <p:sldId id="402" r:id="rId27"/>
    <p:sldId id="595" r:id="rId28"/>
    <p:sldId id="584" r:id="rId29"/>
    <p:sldId id="604" r:id="rId30"/>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3FA0EF-D4B3-D8AD-21C6-1D04F4918739}" name="Matthieu Verclytte" initials="MV" userId="eohvnps4n65s3suw00ys_manxnniguwsqh4eaebrvhs"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ECECEC"/>
    <a:srgbClr val="F5F5F5"/>
    <a:srgbClr val="F7F7F7"/>
    <a:srgbClr val="3735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8" autoAdjust="0"/>
    <p:restoredTop sz="87290" autoAdjust="0"/>
  </p:normalViewPr>
  <p:slideViewPr>
    <p:cSldViewPr showGuides="1">
      <p:cViewPr varScale="1">
        <p:scale>
          <a:sx n="89" d="100"/>
          <a:sy n="89" d="100"/>
        </p:scale>
        <p:origin x="1440" y="300"/>
      </p:cViewPr>
      <p:guideLst>
        <p:guide orient="horz" pos="2160"/>
        <p:guide pos="3839"/>
        <p:guide pos="1007"/>
      </p:guideLst>
    </p:cSldViewPr>
  </p:slideViewPr>
  <p:notesTextViewPr>
    <p:cViewPr>
      <p:scale>
        <a:sx n="125" d="100"/>
        <a:sy n="125" d="100"/>
      </p:scale>
      <p:origin x="0" y="0"/>
    </p:cViewPr>
  </p:notesTextViewPr>
  <p:notesViewPr>
    <p:cSldViewPr showGuides="1">
      <p:cViewPr varScale="1">
        <p:scale>
          <a:sx n="85" d="100"/>
          <a:sy n="85" d="100"/>
        </p:scale>
        <p:origin x="388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slide" Target="../slides/slide13.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s/slide5.xml"/><Relationship Id="rId1" Type="http://schemas.openxmlformats.org/officeDocument/2006/relationships/slide" Target="../slides/slide3.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slide" Target="../slides/slide24.xml"/><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31E127E6-34E6-449C-8C06-7EBDB49DF305}"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6FB9384C-FE1B-499E-90FA-F72F78FE1C94}">
      <dgm:prSet custT="1"/>
      <dgm:spPr/>
      <dgm:t>
        <a:bodyPr/>
        <a:lstStyle/>
        <a:p>
          <a:pPr>
            <a:lnSpc>
              <a:spcPct val="100000"/>
            </a:lnSpc>
            <a:defRPr cap="all"/>
          </a:pP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rId1" action="ppaction://hlinksldjump">
                <a:extLst>
                  <a:ext uri="{A12FA001-AC4F-418D-AE19-62706E023703}">
                    <ahyp:hlinkClr xmlns:ahyp="http://schemas.microsoft.com/office/drawing/2018/hyperlinkcolor" val="tx"/>
                  </a:ext>
                </a:extLst>
              </a:hlinkClick>
            </a:rPr>
            <a:t>I – PRESENTATION DE L’ETUDE</a:t>
          </a:r>
          <a:endParaRPr lang="en-US" sz="2400" u="sng" kern="1200" cap="all" dirty="0">
            <a:solidFill>
              <a:srgbClr val="373545">
                <a:hueOff val="0"/>
                <a:satOff val="0"/>
                <a:lumOff val="0"/>
                <a:alphaOff val="0"/>
              </a:srgbClr>
            </a:solidFill>
            <a:latin typeface="Gill Sans MT" panose="020B0502020104020203"/>
            <a:ea typeface="+mn-ea"/>
            <a:cs typeface="+mn-cs"/>
          </a:endParaRPr>
        </a:p>
      </dgm:t>
    </dgm:pt>
    <dgm:pt modelId="{03C3F3C3-89BA-440F-A93D-6EB278C5958C}" type="parTrans" cxnId="{B430218F-98F8-49F0-82E6-17BD64FF1D60}">
      <dgm:prSet/>
      <dgm:spPr/>
      <dgm:t>
        <a:bodyPr/>
        <a:lstStyle/>
        <a:p>
          <a:endParaRPr lang="en-US"/>
        </a:p>
      </dgm:t>
    </dgm:pt>
    <dgm:pt modelId="{70568104-C255-4E24-8CC6-447B7FA56648}" type="sibTrans" cxnId="{B430218F-98F8-49F0-82E6-17BD64FF1D60}">
      <dgm:prSet/>
      <dgm:spPr/>
      <dgm:t>
        <a:bodyPr/>
        <a:lstStyle/>
        <a:p>
          <a:endParaRPr lang="en-US"/>
        </a:p>
      </dgm:t>
    </dgm:pt>
    <dgm:pt modelId="{1E1074E4-9C4B-4B0C-A930-AB7E7B3C0294}">
      <dgm:prSet custT="1"/>
      <dgm:spPr/>
      <dgm:t>
        <a:bodyPr/>
        <a:lstStyle/>
        <a:p>
          <a:pPr>
            <a:lnSpc>
              <a:spcPct val="100000"/>
            </a:lnSpc>
            <a:defRPr cap="all"/>
          </a:pP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rId2" action="ppaction://hlinksldjump">
                <a:extLst>
                  <a:ext uri="{A12FA001-AC4F-418D-AE19-62706E023703}">
                    <ahyp:hlinkClr xmlns:ahyp="http://schemas.microsoft.com/office/drawing/2018/hyperlinkcolor" val="tx"/>
                  </a:ext>
                </a:extLst>
              </a:hlinkClick>
            </a:rPr>
            <a:t>II – </a:t>
          </a:r>
          <a:b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rId2" action="ppaction://hlinksldjump">
                <a:extLst>
                  <a:ext uri="{A12FA001-AC4F-418D-AE19-62706E023703}">
                    <ahyp:hlinkClr xmlns:ahyp="http://schemas.microsoft.com/office/drawing/2018/hyperlinkcolor" val="tx"/>
                  </a:ext>
                </a:extLst>
              </a:hlinkClick>
            </a:rPr>
          </a:b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rId2" action="ppaction://hlinksldjump">
                <a:extLst>
                  <a:ext uri="{A12FA001-AC4F-418D-AE19-62706E023703}">
                    <ahyp:hlinkClr xmlns:ahyp="http://schemas.microsoft.com/office/drawing/2018/hyperlinkcolor" val="tx"/>
                  </a:ext>
                </a:extLst>
              </a:hlinkClick>
            </a:rPr>
            <a:t>LES DONNEES</a:t>
          </a:r>
          <a:endParaRPr lang="en-US" sz="2400" u="sng" kern="1200" cap="all" dirty="0">
            <a:solidFill>
              <a:srgbClr val="373545">
                <a:hueOff val="0"/>
                <a:satOff val="0"/>
                <a:lumOff val="0"/>
                <a:alphaOff val="0"/>
              </a:srgbClr>
            </a:solidFill>
            <a:latin typeface="Gill Sans MT" panose="020B0502020104020203"/>
            <a:ea typeface="+mn-ea"/>
            <a:cs typeface="+mn-cs"/>
          </a:endParaRPr>
        </a:p>
      </dgm:t>
    </dgm:pt>
    <dgm:pt modelId="{52780AF5-2B25-4632-9F1D-0F7C2DA1B214}" type="parTrans" cxnId="{E8832001-7AE7-4FEB-8EAA-71ED82330194}">
      <dgm:prSet/>
      <dgm:spPr/>
      <dgm:t>
        <a:bodyPr/>
        <a:lstStyle/>
        <a:p>
          <a:endParaRPr lang="en-US"/>
        </a:p>
      </dgm:t>
    </dgm:pt>
    <dgm:pt modelId="{5F00A057-D4A4-4F54-BEDD-66576B7538A8}" type="sibTrans" cxnId="{E8832001-7AE7-4FEB-8EAA-71ED82330194}">
      <dgm:prSet/>
      <dgm:spPr/>
      <dgm:t>
        <a:bodyPr/>
        <a:lstStyle/>
        <a:p>
          <a:endParaRPr lang="en-US"/>
        </a:p>
      </dgm:t>
    </dgm:pt>
    <dgm:pt modelId="{8EF55E5E-4EAD-40CB-B926-4C40FEA992A6}">
      <dgm:prSet custT="1"/>
      <dgm:spPr/>
      <dgm:t>
        <a:bodyPr/>
        <a:lstStyle/>
        <a:p>
          <a:pPr>
            <a:lnSpc>
              <a:spcPct val="100000"/>
            </a:lnSpc>
            <a:defRPr cap="all"/>
          </a:pP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rId3" action="ppaction://hlinksldjump">
                <a:extLst>
                  <a:ext uri="{A12FA001-AC4F-418D-AE19-62706E023703}">
                    <ahyp:hlinkClr xmlns:ahyp="http://schemas.microsoft.com/office/drawing/2018/hyperlinkcolor" val="tx"/>
                  </a:ext>
                </a:extLst>
              </a:hlinkClick>
            </a:rPr>
            <a:t>III – </a:t>
          </a:r>
          <a:b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rId3" action="ppaction://hlinksldjump">
                <a:extLst>
                  <a:ext uri="{A12FA001-AC4F-418D-AE19-62706E023703}">
                    <ahyp:hlinkClr xmlns:ahyp="http://schemas.microsoft.com/office/drawing/2018/hyperlinkcolor" val="tx"/>
                  </a:ext>
                </a:extLst>
              </a:hlinkClick>
            </a:rPr>
          </a:b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rId3" action="ppaction://hlinksldjump">
                <a:extLst>
                  <a:ext uri="{A12FA001-AC4F-418D-AE19-62706E023703}">
                    <ahyp:hlinkClr xmlns:ahyp="http://schemas.microsoft.com/office/drawing/2018/hyperlinkcolor" val="tx"/>
                  </a:ext>
                </a:extLst>
              </a:hlinkClick>
            </a:rPr>
            <a:t>LES ANALYSES</a:t>
          </a:r>
          <a:endParaRPr lang="en-US" sz="2400" u="sng" kern="1200" cap="all" dirty="0">
            <a:solidFill>
              <a:srgbClr val="373545">
                <a:hueOff val="0"/>
                <a:satOff val="0"/>
                <a:lumOff val="0"/>
                <a:alphaOff val="0"/>
              </a:srgbClr>
            </a:solidFill>
            <a:latin typeface="Gill Sans MT" panose="020B0502020104020203"/>
            <a:ea typeface="+mn-ea"/>
            <a:cs typeface="+mn-cs"/>
          </a:endParaRPr>
        </a:p>
      </dgm:t>
    </dgm:pt>
    <dgm:pt modelId="{A756C1AD-DF09-416C-81A9-B4A7461AC692}" type="parTrans" cxnId="{85DBE088-C07A-40CA-B14B-8ADF5DDD8690}">
      <dgm:prSet/>
      <dgm:spPr/>
      <dgm:t>
        <a:bodyPr/>
        <a:lstStyle/>
        <a:p>
          <a:endParaRPr lang="en-US"/>
        </a:p>
      </dgm:t>
    </dgm:pt>
    <dgm:pt modelId="{B9F5301B-E239-4CFF-8C24-E9309AB59B79}" type="sibTrans" cxnId="{85DBE088-C07A-40CA-B14B-8ADF5DDD8690}">
      <dgm:prSet/>
      <dgm:spPr/>
      <dgm:t>
        <a:bodyPr/>
        <a:lstStyle/>
        <a:p>
          <a:endParaRPr lang="en-US"/>
        </a:p>
      </dgm:t>
    </dgm:pt>
    <dgm:pt modelId="{5EBAE988-FEB0-4CF4-8E01-E5CFE26554A7}">
      <dgm:prSet custT="1"/>
      <dgm:spPr/>
      <dgm:t>
        <a:bodyPr/>
        <a:lstStyle/>
        <a:p>
          <a:pPr>
            <a:lnSpc>
              <a:spcPct val="100000"/>
            </a:lnSpc>
            <a:defRPr cap="all"/>
          </a:pPr>
          <a:r>
            <a:rPr lang="en-US" sz="27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rId4" action="ppaction://hlinksldjump"/>
            </a:rPr>
            <a:t>IV – </a:t>
          </a:r>
          <a:br>
            <a:rPr lang="en-US" sz="27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rId4" action="ppaction://hlinksldjump"/>
            </a:rPr>
          </a:br>
          <a:r>
            <a:rPr lang="en-US"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rId4" action="ppaction://hlinksldjump"/>
            </a:rPr>
            <a:t>RECOM-MANDATIONS</a:t>
          </a:r>
          <a:endParaRPr lang="en-US" sz="2400" u="sng" kern="1200" cap="all" dirty="0">
            <a:solidFill>
              <a:srgbClr val="373545">
                <a:hueOff val="0"/>
                <a:satOff val="0"/>
                <a:lumOff val="0"/>
                <a:alphaOff val="0"/>
              </a:srgbClr>
            </a:solidFill>
            <a:latin typeface="Gill Sans MT" panose="020B0502020104020203"/>
            <a:ea typeface="+mn-ea"/>
            <a:cs typeface="+mn-cs"/>
          </a:endParaRPr>
        </a:p>
      </dgm:t>
    </dgm:pt>
    <dgm:pt modelId="{56B5D647-3703-40AF-810D-95F70A991E06}" type="parTrans" cxnId="{C0F51A63-FB37-464F-80A4-E6863F82F823}">
      <dgm:prSet/>
      <dgm:spPr/>
      <dgm:t>
        <a:bodyPr/>
        <a:lstStyle/>
        <a:p>
          <a:endParaRPr lang="fr-FR"/>
        </a:p>
      </dgm:t>
    </dgm:pt>
    <dgm:pt modelId="{2E6312E2-AD0C-45D2-B7D0-17F2AC5E2688}" type="sibTrans" cxnId="{C0F51A63-FB37-464F-80A4-E6863F82F823}">
      <dgm:prSet/>
      <dgm:spPr/>
      <dgm:t>
        <a:bodyPr/>
        <a:lstStyle/>
        <a:p>
          <a:endParaRPr lang="fr-FR"/>
        </a:p>
      </dgm:t>
    </dgm:pt>
    <dgm:pt modelId="{0EDBD23E-9727-4276-BB89-5BFCF91BA3BA}" type="pres">
      <dgm:prSet presAssocID="{31E127E6-34E6-449C-8C06-7EBDB49DF305}" presName="root" presStyleCnt="0">
        <dgm:presLayoutVars>
          <dgm:dir/>
          <dgm:resizeHandles val="exact"/>
        </dgm:presLayoutVars>
      </dgm:prSet>
      <dgm:spPr/>
    </dgm:pt>
    <dgm:pt modelId="{44CE4F2F-3744-408A-861A-EA116463ECAF}" type="pres">
      <dgm:prSet presAssocID="{6FB9384C-FE1B-499E-90FA-F72F78FE1C94}" presName="compNode" presStyleCnt="0"/>
      <dgm:spPr/>
    </dgm:pt>
    <dgm:pt modelId="{357EB31F-FC70-4AE9-9D56-4A92852AEC3D}" type="pres">
      <dgm:prSet presAssocID="{6FB9384C-FE1B-499E-90FA-F72F78FE1C94}" presName="iconBgRect" presStyleLbl="bgShp" presStyleIdx="0" presStyleCnt="4"/>
      <dgm:spPr>
        <a:solidFill>
          <a:schemeClr val="accent2">
            <a:lumMod val="75000"/>
          </a:schemeClr>
        </a:solidFill>
      </dgm:spPr>
    </dgm:pt>
    <dgm:pt modelId="{4BD3BC9E-3C03-40C3-87B6-198144D70BE4}" type="pres">
      <dgm:prSet presAssocID="{6FB9384C-FE1B-499E-90FA-F72F78FE1C94}" presName="iconRect" presStyleLbl="node1" presStyleIdx="0"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aduation Cap"/>
        </a:ext>
      </dgm:extLst>
    </dgm:pt>
    <dgm:pt modelId="{58119E5D-12B2-4689-8D60-7B5FAD75692E}" type="pres">
      <dgm:prSet presAssocID="{6FB9384C-FE1B-499E-90FA-F72F78FE1C94}" presName="spaceRect" presStyleCnt="0"/>
      <dgm:spPr/>
    </dgm:pt>
    <dgm:pt modelId="{E27B5202-4A84-47BD-A1B6-A0F8483A08B4}" type="pres">
      <dgm:prSet presAssocID="{6FB9384C-FE1B-499E-90FA-F72F78FE1C94}" presName="textRect" presStyleLbl="revTx" presStyleIdx="0" presStyleCnt="4">
        <dgm:presLayoutVars>
          <dgm:chMax val="1"/>
          <dgm:chPref val="1"/>
        </dgm:presLayoutVars>
      </dgm:prSet>
      <dgm:spPr/>
    </dgm:pt>
    <dgm:pt modelId="{497C32FB-4409-4376-88A6-9EAEBB9719F2}" type="pres">
      <dgm:prSet presAssocID="{70568104-C255-4E24-8CC6-447B7FA56648}" presName="sibTrans" presStyleCnt="0"/>
      <dgm:spPr/>
    </dgm:pt>
    <dgm:pt modelId="{998536E5-E521-474C-B0CD-FC3C945BD830}" type="pres">
      <dgm:prSet presAssocID="{1E1074E4-9C4B-4B0C-A930-AB7E7B3C0294}" presName="compNode" presStyleCnt="0"/>
      <dgm:spPr/>
    </dgm:pt>
    <dgm:pt modelId="{42783567-C0A3-45D1-BD00-513C1CD2AB18}" type="pres">
      <dgm:prSet presAssocID="{1E1074E4-9C4B-4B0C-A930-AB7E7B3C0294}" presName="iconBgRect" presStyleLbl="bgShp" presStyleIdx="1" presStyleCnt="4"/>
      <dgm:spPr>
        <a:solidFill>
          <a:srgbClr val="990000"/>
        </a:solidFill>
      </dgm:spPr>
    </dgm:pt>
    <dgm:pt modelId="{D96495FF-359F-40D8-8D61-92A75CDC51E7}" type="pres">
      <dgm:prSet presAssocID="{1E1074E4-9C4B-4B0C-A930-AB7E7B3C0294}" presName="iconRect" presStyleLbl="node1" presStyleIdx="1"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6379A04D-D156-4C7B-8391-BE1F22F0211C}" type="pres">
      <dgm:prSet presAssocID="{1E1074E4-9C4B-4B0C-A930-AB7E7B3C0294}" presName="spaceRect" presStyleCnt="0"/>
      <dgm:spPr/>
    </dgm:pt>
    <dgm:pt modelId="{75CF555A-259D-4499-8E17-9665717D82FE}" type="pres">
      <dgm:prSet presAssocID="{1E1074E4-9C4B-4B0C-A930-AB7E7B3C0294}" presName="textRect" presStyleLbl="revTx" presStyleIdx="1" presStyleCnt="4">
        <dgm:presLayoutVars>
          <dgm:chMax val="1"/>
          <dgm:chPref val="1"/>
        </dgm:presLayoutVars>
      </dgm:prSet>
      <dgm:spPr/>
    </dgm:pt>
    <dgm:pt modelId="{CFD30269-9391-4C69-A35F-372D22929F8F}" type="pres">
      <dgm:prSet presAssocID="{5F00A057-D4A4-4F54-BEDD-66576B7538A8}" presName="sibTrans" presStyleCnt="0"/>
      <dgm:spPr/>
    </dgm:pt>
    <dgm:pt modelId="{C6D0AB2C-89F3-466E-AD18-91015AF24D56}" type="pres">
      <dgm:prSet presAssocID="{8EF55E5E-4EAD-40CB-B926-4C40FEA992A6}" presName="compNode" presStyleCnt="0"/>
      <dgm:spPr/>
    </dgm:pt>
    <dgm:pt modelId="{F254C9BB-60C7-4754-98F0-933A480F7FDD}" type="pres">
      <dgm:prSet presAssocID="{8EF55E5E-4EAD-40CB-B926-4C40FEA992A6}" presName="iconBgRect" presStyleLbl="bgShp" presStyleIdx="2" presStyleCnt="4"/>
      <dgm:spPr>
        <a:solidFill>
          <a:srgbClr val="990000"/>
        </a:solidFill>
      </dgm:spPr>
    </dgm:pt>
    <dgm:pt modelId="{FE2202BC-58D7-46A6-89B8-FBBC0935B4B6}" type="pres">
      <dgm:prSet presAssocID="{8EF55E5E-4EAD-40CB-B926-4C40FEA992A6}" presName="iconRect" presStyleLbl="node1" presStyleIdx="2"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28583A98-6568-4888-892C-5A22C2960AAF}" type="pres">
      <dgm:prSet presAssocID="{8EF55E5E-4EAD-40CB-B926-4C40FEA992A6}" presName="spaceRect" presStyleCnt="0"/>
      <dgm:spPr/>
    </dgm:pt>
    <dgm:pt modelId="{D3D9C9A7-B58A-4370-A523-06CCB5EA8C42}" type="pres">
      <dgm:prSet presAssocID="{8EF55E5E-4EAD-40CB-B926-4C40FEA992A6}" presName="textRect" presStyleLbl="revTx" presStyleIdx="2" presStyleCnt="4">
        <dgm:presLayoutVars>
          <dgm:chMax val="1"/>
          <dgm:chPref val="1"/>
        </dgm:presLayoutVars>
      </dgm:prSet>
      <dgm:spPr/>
    </dgm:pt>
    <dgm:pt modelId="{20B6D565-2A58-47FF-861F-CA4230C063CE}" type="pres">
      <dgm:prSet presAssocID="{B9F5301B-E239-4CFF-8C24-E9309AB59B79}" presName="sibTrans" presStyleCnt="0"/>
      <dgm:spPr/>
    </dgm:pt>
    <dgm:pt modelId="{B990765B-10D5-4D5F-95AE-BC0AFEE62135}" type="pres">
      <dgm:prSet presAssocID="{5EBAE988-FEB0-4CF4-8E01-E5CFE26554A7}" presName="compNode" presStyleCnt="0"/>
      <dgm:spPr/>
    </dgm:pt>
    <dgm:pt modelId="{01A1263A-71D4-47B9-A9A9-C49600F0FFF6}" type="pres">
      <dgm:prSet presAssocID="{5EBAE988-FEB0-4CF4-8E01-E5CFE26554A7}" presName="iconBgRect" presStyleLbl="bgShp" presStyleIdx="3" presStyleCnt="4"/>
      <dgm:spPr>
        <a:solidFill>
          <a:srgbClr val="990000"/>
        </a:solidFill>
      </dgm:spPr>
    </dgm:pt>
    <dgm:pt modelId="{6FE170AB-543A-4105-AC19-6CA9F6EA4303}" type="pres">
      <dgm:prSet presAssocID="{5EBAE988-FEB0-4CF4-8E01-E5CFE26554A7}" presName="iconRect" presStyleLbl="node1" presStyleIdx="3" presStyleCnt="4"/>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Presse-papiers vérifié contour"/>
        </a:ext>
      </dgm:extLst>
    </dgm:pt>
    <dgm:pt modelId="{50840929-1A31-4563-9004-26BC1CD2CCD7}" type="pres">
      <dgm:prSet presAssocID="{5EBAE988-FEB0-4CF4-8E01-E5CFE26554A7}" presName="spaceRect" presStyleCnt="0"/>
      <dgm:spPr/>
    </dgm:pt>
    <dgm:pt modelId="{88874129-3BC1-44F6-A049-3EEF06E579E5}" type="pres">
      <dgm:prSet presAssocID="{5EBAE988-FEB0-4CF4-8E01-E5CFE26554A7}" presName="textRect" presStyleLbl="revTx" presStyleIdx="3" presStyleCnt="4">
        <dgm:presLayoutVars>
          <dgm:chMax val="1"/>
          <dgm:chPref val="1"/>
        </dgm:presLayoutVars>
      </dgm:prSet>
      <dgm:spPr/>
    </dgm:pt>
  </dgm:ptLst>
  <dgm:cxnLst>
    <dgm:cxn modelId="{E8832001-7AE7-4FEB-8EAA-71ED82330194}" srcId="{31E127E6-34E6-449C-8C06-7EBDB49DF305}" destId="{1E1074E4-9C4B-4B0C-A930-AB7E7B3C0294}" srcOrd="1" destOrd="0" parTransId="{52780AF5-2B25-4632-9F1D-0F7C2DA1B214}" sibTransId="{5F00A057-D4A4-4F54-BEDD-66576B7538A8}"/>
    <dgm:cxn modelId="{C046EE0F-3787-40BE-AC0F-58324BBE866B}" type="presOf" srcId="{6FB9384C-FE1B-499E-90FA-F72F78FE1C94}" destId="{E27B5202-4A84-47BD-A1B6-A0F8483A08B4}" srcOrd="0" destOrd="0" presId="urn:microsoft.com/office/officeart/2018/5/layout/IconCircleLabelList"/>
    <dgm:cxn modelId="{F5EA3730-9120-4385-97CF-E28B5476902E}" type="presOf" srcId="{8EF55E5E-4EAD-40CB-B926-4C40FEA992A6}" destId="{D3D9C9A7-B58A-4370-A523-06CCB5EA8C42}" srcOrd="0" destOrd="0" presId="urn:microsoft.com/office/officeart/2018/5/layout/IconCircleLabelList"/>
    <dgm:cxn modelId="{C0F51A63-FB37-464F-80A4-E6863F82F823}" srcId="{31E127E6-34E6-449C-8C06-7EBDB49DF305}" destId="{5EBAE988-FEB0-4CF4-8E01-E5CFE26554A7}" srcOrd="3" destOrd="0" parTransId="{56B5D647-3703-40AF-810D-95F70A991E06}" sibTransId="{2E6312E2-AD0C-45D2-B7D0-17F2AC5E2688}"/>
    <dgm:cxn modelId="{E0AD2974-4407-4CEA-9CCD-52480B0CE9C7}" type="presOf" srcId="{31E127E6-34E6-449C-8C06-7EBDB49DF305}" destId="{0EDBD23E-9727-4276-BB89-5BFCF91BA3BA}" srcOrd="0" destOrd="0" presId="urn:microsoft.com/office/officeart/2018/5/layout/IconCircleLabelList"/>
    <dgm:cxn modelId="{85DBE088-C07A-40CA-B14B-8ADF5DDD8690}" srcId="{31E127E6-34E6-449C-8C06-7EBDB49DF305}" destId="{8EF55E5E-4EAD-40CB-B926-4C40FEA992A6}" srcOrd="2" destOrd="0" parTransId="{A756C1AD-DF09-416C-81A9-B4A7461AC692}" sibTransId="{B9F5301B-E239-4CFF-8C24-E9309AB59B79}"/>
    <dgm:cxn modelId="{B430218F-98F8-49F0-82E6-17BD64FF1D60}" srcId="{31E127E6-34E6-449C-8C06-7EBDB49DF305}" destId="{6FB9384C-FE1B-499E-90FA-F72F78FE1C94}" srcOrd="0" destOrd="0" parTransId="{03C3F3C3-89BA-440F-A93D-6EB278C5958C}" sibTransId="{70568104-C255-4E24-8CC6-447B7FA56648}"/>
    <dgm:cxn modelId="{ADDED2CF-D142-49AE-ADA8-131103AD4C61}" type="presOf" srcId="{5EBAE988-FEB0-4CF4-8E01-E5CFE26554A7}" destId="{88874129-3BC1-44F6-A049-3EEF06E579E5}" srcOrd="0" destOrd="0" presId="urn:microsoft.com/office/officeart/2018/5/layout/IconCircleLabelList"/>
    <dgm:cxn modelId="{CB80FAEF-15BC-4CBC-A38D-F00A70442118}" type="presOf" srcId="{1E1074E4-9C4B-4B0C-A930-AB7E7B3C0294}" destId="{75CF555A-259D-4499-8E17-9665717D82FE}" srcOrd="0" destOrd="0" presId="urn:microsoft.com/office/officeart/2018/5/layout/IconCircleLabelList"/>
    <dgm:cxn modelId="{8266C9A0-A2DE-4CEC-AE5A-3AF256D91210}" type="presParOf" srcId="{0EDBD23E-9727-4276-BB89-5BFCF91BA3BA}" destId="{44CE4F2F-3744-408A-861A-EA116463ECAF}" srcOrd="0" destOrd="0" presId="urn:microsoft.com/office/officeart/2018/5/layout/IconCircleLabelList"/>
    <dgm:cxn modelId="{CE9BD825-086A-4F2A-8A69-68424607438F}" type="presParOf" srcId="{44CE4F2F-3744-408A-861A-EA116463ECAF}" destId="{357EB31F-FC70-4AE9-9D56-4A92852AEC3D}" srcOrd="0" destOrd="0" presId="urn:microsoft.com/office/officeart/2018/5/layout/IconCircleLabelList"/>
    <dgm:cxn modelId="{B3DFCA84-968D-44C3-AB4D-412D8801A3CC}" type="presParOf" srcId="{44CE4F2F-3744-408A-861A-EA116463ECAF}" destId="{4BD3BC9E-3C03-40C3-87B6-198144D70BE4}" srcOrd="1" destOrd="0" presId="urn:microsoft.com/office/officeart/2018/5/layout/IconCircleLabelList"/>
    <dgm:cxn modelId="{1F843CA3-89C8-4780-9442-B8AB05418206}" type="presParOf" srcId="{44CE4F2F-3744-408A-861A-EA116463ECAF}" destId="{58119E5D-12B2-4689-8D60-7B5FAD75692E}" srcOrd="2" destOrd="0" presId="urn:microsoft.com/office/officeart/2018/5/layout/IconCircleLabelList"/>
    <dgm:cxn modelId="{7AC71129-D2D0-405D-A91F-2F6F464E57A3}" type="presParOf" srcId="{44CE4F2F-3744-408A-861A-EA116463ECAF}" destId="{E27B5202-4A84-47BD-A1B6-A0F8483A08B4}" srcOrd="3" destOrd="0" presId="urn:microsoft.com/office/officeart/2018/5/layout/IconCircleLabelList"/>
    <dgm:cxn modelId="{9543E5C0-949C-4FDE-B010-81BD92DF9A6B}" type="presParOf" srcId="{0EDBD23E-9727-4276-BB89-5BFCF91BA3BA}" destId="{497C32FB-4409-4376-88A6-9EAEBB9719F2}" srcOrd="1" destOrd="0" presId="urn:microsoft.com/office/officeart/2018/5/layout/IconCircleLabelList"/>
    <dgm:cxn modelId="{D03A37EE-3687-4D11-8AC7-10D598439838}" type="presParOf" srcId="{0EDBD23E-9727-4276-BB89-5BFCF91BA3BA}" destId="{998536E5-E521-474C-B0CD-FC3C945BD830}" srcOrd="2" destOrd="0" presId="urn:microsoft.com/office/officeart/2018/5/layout/IconCircleLabelList"/>
    <dgm:cxn modelId="{4074C1DD-A363-4E04-9660-91EC61E78DC6}" type="presParOf" srcId="{998536E5-E521-474C-B0CD-FC3C945BD830}" destId="{42783567-C0A3-45D1-BD00-513C1CD2AB18}" srcOrd="0" destOrd="0" presId="urn:microsoft.com/office/officeart/2018/5/layout/IconCircleLabelList"/>
    <dgm:cxn modelId="{376DA4BC-3A47-4548-9C3A-69543B754954}" type="presParOf" srcId="{998536E5-E521-474C-B0CD-FC3C945BD830}" destId="{D96495FF-359F-40D8-8D61-92A75CDC51E7}" srcOrd="1" destOrd="0" presId="urn:microsoft.com/office/officeart/2018/5/layout/IconCircleLabelList"/>
    <dgm:cxn modelId="{8324BCEC-755C-40D7-9E20-E26FBA3305AD}" type="presParOf" srcId="{998536E5-E521-474C-B0CD-FC3C945BD830}" destId="{6379A04D-D156-4C7B-8391-BE1F22F0211C}" srcOrd="2" destOrd="0" presId="urn:microsoft.com/office/officeart/2018/5/layout/IconCircleLabelList"/>
    <dgm:cxn modelId="{DF0F6DC1-4E3F-40B3-97C7-8C72268B4DB7}" type="presParOf" srcId="{998536E5-E521-474C-B0CD-FC3C945BD830}" destId="{75CF555A-259D-4499-8E17-9665717D82FE}" srcOrd="3" destOrd="0" presId="urn:microsoft.com/office/officeart/2018/5/layout/IconCircleLabelList"/>
    <dgm:cxn modelId="{84A01815-137A-46A4-BC3F-3B93B8D86D41}" type="presParOf" srcId="{0EDBD23E-9727-4276-BB89-5BFCF91BA3BA}" destId="{CFD30269-9391-4C69-A35F-372D22929F8F}" srcOrd="3" destOrd="0" presId="urn:microsoft.com/office/officeart/2018/5/layout/IconCircleLabelList"/>
    <dgm:cxn modelId="{E01ACE1B-5220-4DC6-B962-CE7CF42A06AB}" type="presParOf" srcId="{0EDBD23E-9727-4276-BB89-5BFCF91BA3BA}" destId="{C6D0AB2C-89F3-466E-AD18-91015AF24D56}" srcOrd="4" destOrd="0" presId="urn:microsoft.com/office/officeart/2018/5/layout/IconCircleLabelList"/>
    <dgm:cxn modelId="{94C2369A-33A7-4373-9D50-0CF9A70940D6}" type="presParOf" srcId="{C6D0AB2C-89F3-466E-AD18-91015AF24D56}" destId="{F254C9BB-60C7-4754-98F0-933A480F7FDD}" srcOrd="0" destOrd="0" presId="urn:microsoft.com/office/officeart/2018/5/layout/IconCircleLabelList"/>
    <dgm:cxn modelId="{2C4A02EE-9A22-4F1A-BE28-FC9DCD606CA0}" type="presParOf" srcId="{C6D0AB2C-89F3-466E-AD18-91015AF24D56}" destId="{FE2202BC-58D7-46A6-89B8-FBBC0935B4B6}" srcOrd="1" destOrd="0" presId="urn:microsoft.com/office/officeart/2018/5/layout/IconCircleLabelList"/>
    <dgm:cxn modelId="{2E92EC13-174F-49EF-B47E-7156D5CF770A}" type="presParOf" srcId="{C6D0AB2C-89F3-466E-AD18-91015AF24D56}" destId="{28583A98-6568-4888-892C-5A22C2960AAF}" srcOrd="2" destOrd="0" presId="urn:microsoft.com/office/officeart/2018/5/layout/IconCircleLabelList"/>
    <dgm:cxn modelId="{A699B190-48C7-4BBC-A62E-857EA48EBC29}" type="presParOf" srcId="{C6D0AB2C-89F3-466E-AD18-91015AF24D56}" destId="{D3D9C9A7-B58A-4370-A523-06CCB5EA8C42}" srcOrd="3" destOrd="0" presId="urn:microsoft.com/office/officeart/2018/5/layout/IconCircleLabelList"/>
    <dgm:cxn modelId="{56167277-8CC4-403C-A7E3-12B5120C2C1B}" type="presParOf" srcId="{0EDBD23E-9727-4276-BB89-5BFCF91BA3BA}" destId="{20B6D565-2A58-47FF-861F-CA4230C063CE}" srcOrd="5" destOrd="0" presId="urn:microsoft.com/office/officeart/2018/5/layout/IconCircleLabelList"/>
    <dgm:cxn modelId="{70C50D90-C8B5-42E8-A556-DE1B5A32A5CE}" type="presParOf" srcId="{0EDBD23E-9727-4276-BB89-5BFCF91BA3BA}" destId="{B990765B-10D5-4D5F-95AE-BC0AFEE62135}" srcOrd="6" destOrd="0" presId="urn:microsoft.com/office/officeart/2018/5/layout/IconCircleLabelList"/>
    <dgm:cxn modelId="{0A433507-7574-41DF-8E4C-3C690FF37D83}" type="presParOf" srcId="{B990765B-10D5-4D5F-95AE-BC0AFEE62135}" destId="{01A1263A-71D4-47B9-A9A9-C49600F0FFF6}" srcOrd="0" destOrd="0" presId="urn:microsoft.com/office/officeart/2018/5/layout/IconCircleLabelList"/>
    <dgm:cxn modelId="{040AD922-E73A-4C79-B479-DAC030D34B00}" type="presParOf" srcId="{B990765B-10D5-4D5F-95AE-BC0AFEE62135}" destId="{6FE170AB-543A-4105-AC19-6CA9F6EA4303}" srcOrd="1" destOrd="0" presId="urn:microsoft.com/office/officeart/2018/5/layout/IconCircleLabelList"/>
    <dgm:cxn modelId="{9A6E1692-4D5A-4E2B-9CDD-AB118CD42590}" type="presParOf" srcId="{B990765B-10D5-4D5F-95AE-BC0AFEE62135}" destId="{50840929-1A31-4563-9004-26BC1CD2CCD7}" srcOrd="2" destOrd="0" presId="urn:microsoft.com/office/officeart/2018/5/layout/IconCircleLabelList"/>
    <dgm:cxn modelId="{8F3B8F4B-338A-44FD-86AC-5E2B55904FD6}" type="presParOf" srcId="{B990765B-10D5-4D5F-95AE-BC0AFEE62135}" destId="{88874129-3BC1-44F6-A049-3EEF06E579E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EB31F-FC70-4AE9-9D56-4A92852AEC3D}">
      <dsp:nvSpPr>
        <dsp:cNvPr id="0" name=""/>
        <dsp:cNvSpPr/>
      </dsp:nvSpPr>
      <dsp:spPr>
        <a:xfrm>
          <a:off x="715572" y="846546"/>
          <a:ext cx="1461693" cy="1461693"/>
        </a:xfrm>
        <a:prstGeom prst="ellipse">
          <a:avLst/>
        </a:prstGeom>
        <a:solidFill>
          <a:schemeClr val="accent2">
            <a:lumMod val="75000"/>
          </a:schemeClr>
        </a:solidFill>
        <a:ln>
          <a:noFill/>
        </a:ln>
        <a:effectLst/>
      </dsp:spPr>
      <dsp:style>
        <a:lnRef idx="0">
          <a:scrgbClr r="0" g="0" b="0"/>
        </a:lnRef>
        <a:fillRef idx="1">
          <a:scrgbClr r="0" g="0" b="0"/>
        </a:fillRef>
        <a:effectRef idx="0">
          <a:scrgbClr r="0" g="0" b="0"/>
        </a:effectRef>
        <a:fontRef idx="minor"/>
      </dsp:style>
    </dsp:sp>
    <dsp:sp modelId="{4BD3BC9E-3C03-40C3-87B6-198144D70BE4}">
      <dsp:nvSpPr>
        <dsp:cNvPr id="0" name=""/>
        <dsp:cNvSpPr/>
      </dsp:nvSpPr>
      <dsp:spPr>
        <a:xfrm>
          <a:off x="1027081" y="1158055"/>
          <a:ext cx="838676" cy="8386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7B5202-4A84-47BD-A1B6-A0F8483A08B4}">
      <dsp:nvSpPr>
        <dsp:cNvPr id="0" name=""/>
        <dsp:cNvSpPr/>
      </dsp:nvSpPr>
      <dsp:spPr>
        <a:xfrm>
          <a:off x="248309" y="2763522"/>
          <a:ext cx="2396219" cy="1104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hlinksldjump">
                <a:extLst>
                  <a:ext uri="{A12FA001-AC4F-418D-AE19-62706E023703}">
                    <ahyp:hlinkClr xmlns:ahyp="http://schemas.microsoft.com/office/drawing/2018/hyperlinkcolor" val="tx"/>
                  </a:ext>
                </a:extLst>
              </a:hlinkClick>
            </a:rPr>
            <a:t>I – PRESENTATION DE L’ETUDE</a:t>
          </a:r>
          <a:endParaRPr lang="en-US" sz="2400" u="sng" kern="1200" cap="all" dirty="0">
            <a:solidFill>
              <a:srgbClr val="373545">
                <a:hueOff val="0"/>
                <a:satOff val="0"/>
                <a:lumOff val="0"/>
                <a:alphaOff val="0"/>
              </a:srgbClr>
            </a:solidFill>
            <a:latin typeface="Gill Sans MT" panose="020B0502020104020203"/>
            <a:ea typeface="+mn-ea"/>
            <a:cs typeface="+mn-cs"/>
          </a:endParaRPr>
        </a:p>
      </dsp:txBody>
      <dsp:txXfrm>
        <a:off x="248309" y="2763522"/>
        <a:ext cx="2396219" cy="1104805"/>
      </dsp:txXfrm>
    </dsp:sp>
    <dsp:sp modelId="{42783567-C0A3-45D1-BD00-513C1CD2AB18}">
      <dsp:nvSpPr>
        <dsp:cNvPr id="0" name=""/>
        <dsp:cNvSpPr/>
      </dsp:nvSpPr>
      <dsp:spPr>
        <a:xfrm>
          <a:off x="3531130" y="846546"/>
          <a:ext cx="1461693" cy="1461693"/>
        </a:xfrm>
        <a:prstGeom prst="ellipse">
          <a:avLst/>
        </a:prstGeom>
        <a:solidFill>
          <a:srgbClr val="990000"/>
        </a:solidFill>
        <a:ln>
          <a:noFill/>
        </a:ln>
        <a:effectLst/>
      </dsp:spPr>
      <dsp:style>
        <a:lnRef idx="0">
          <a:scrgbClr r="0" g="0" b="0"/>
        </a:lnRef>
        <a:fillRef idx="1">
          <a:scrgbClr r="0" g="0" b="0"/>
        </a:fillRef>
        <a:effectRef idx="0">
          <a:scrgbClr r="0" g="0" b="0"/>
        </a:effectRef>
        <a:fontRef idx="minor"/>
      </dsp:style>
    </dsp:sp>
    <dsp:sp modelId="{D96495FF-359F-40D8-8D61-92A75CDC51E7}">
      <dsp:nvSpPr>
        <dsp:cNvPr id="0" name=""/>
        <dsp:cNvSpPr/>
      </dsp:nvSpPr>
      <dsp:spPr>
        <a:xfrm>
          <a:off x="3842639" y="1158055"/>
          <a:ext cx="838676" cy="8386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CF555A-259D-4499-8E17-9665717D82FE}">
      <dsp:nvSpPr>
        <dsp:cNvPr id="0" name=""/>
        <dsp:cNvSpPr/>
      </dsp:nvSpPr>
      <dsp:spPr>
        <a:xfrm>
          <a:off x="3063867" y="2763522"/>
          <a:ext cx="2396219" cy="1104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hlinksldjump">
                <a:extLst>
                  <a:ext uri="{A12FA001-AC4F-418D-AE19-62706E023703}">
                    <ahyp:hlinkClr xmlns:ahyp="http://schemas.microsoft.com/office/drawing/2018/hyperlinkcolor" val="tx"/>
                  </a:ext>
                </a:extLst>
              </a:hlinkClick>
            </a:rPr>
            <a:t>II – </a:t>
          </a:r>
          <a:b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hlinksldjump">
                <a:extLst>
                  <a:ext uri="{A12FA001-AC4F-418D-AE19-62706E023703}">
                    <ahyp:hlinkClr xmlns:ahyp="http://schemas.microsoft.com/office/drawing/2018/hyperlinkcolor" val="tx"/>
                  </a:ext>
                </a:extLst>
              </a:hlinkClick>
            </a:rPr>
          </a:b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hlinksldjump">
                <a:extLst>
                  <a:ext uri="{A12FA001-AC4F-418D-AE19-62706E023703}">
                    <ahyp:hlinkClr xmlns:ahyp="http://schemas.microsoft.com/office/drawing/2018/hyperlinkcolor" val="tx"/>
                  </a:ext>
                </a:extLst>
              </a:hlinkClick>
            </a:rPr>
            <a:t>LES DONNEES</a:t>
          </a:r>
          <a:endParaRPr lang="en-US" sz="2400" u="sng" kern="1200" cap="all" dirty="0">
            <a:solidFill>
              <a:srgbClr val="373545">
                <a:hueOff val="0"/>
                <a:satOff val="0"/>
                <a:lumOff val="0"/>
                <a:alphaOff val="0"/>
              </a:srgbClr>
            </a:solidFill>
            <a:latin typeface="Gill Sans MT" panose="020B0502020104020203"/>
            <a:ea typeface="+mn-ea"/>
            <a:cs typeface="+mn-cs"/>
          </a:endParaRPr>
        </a:p>
      </dsp:txBody>
      <dsp:txXfrm>
        <a:off x="3063867" y="2763522"/>
        <a:ext cx="2396219" cy="1104805"/>
      </dsp:txXfrm>
    </dsp:sp>
    <dsp:sp modelId="{F254C9BB-60C7-4754-98F0-933A480F7FDD}">
      <dsp:nvSpPr>
        <dsp:cNvPr id="0" name=""/>
        <dsp:cNvSpPr/>
      </dsp:nvSpPr>
      <dsp:spPr>
        <a:xfrm>
          <a:off x="6346688" y="846546"/>
          <a:ext cx="1461693" cy="1461693"/>
        </a:xfrm>
        <a:prstGeom prst="ellipse">
          <a:avLst/>
        </a:prstGeom>
        <a:solidFill>
          <a:srgbClr val="990000"/>
        </a:solidFill>
        <a:ln>
          <a:noFill/>
        </a:ln>
        <a:effectLst/>
      </dsp:spPr>
      <dsp:style>
        <a:lnRef idx="0">
          <a:scrgbClr r="0" g="0" b="0"/>
        </a:lnRef>
        <a:fillRef idx="1">
          <a:scrgbClr r="0" g="0" b="0"/>
        </a:fillRef>
        <a:effectRef idx="0">
          <a:scrgbClr r="0" g="0" b="0"/>
        </a:effectRef>
        <a:fontRef idx="minor"/>
      </dsp:style>
    </dsp:sp>
    <dsp:sp modelId="{FE2202BC-58D7-46A6-89B8-FBBC0935B4B6}">
      <dsp:nvSpPr>
        <dsp:cNvPr id="0" name=""/>
        <dsp:cNvSpPr/>
      </dsp:nvSpPr>
      <dsp:spPr>
        <a:xfrm>
          <a:off x="6658197" y="1158055"/>
          <a:ext cx="838676" cy="8386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D9C9A7-B58A-4370-A523-06CCB5EA8C42}">
      <dsp:nvSpPr>
        <dsp:cNvPr id="0" name=""/>
        <dsp:cNvSpPr/>
      </dsp:nvSpPr>
      <dsp:spPr>
        <a:xfrm>
          <a:off x="5879425" y="2763522"/>
          <a:ext cx="2396219" cy="1104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hlinksldjump">
                <a:extLst>
                  <a:ext uri="{A12FA001-AC4F-418D-AE19-62706E023703}">
                    <ahyp:hlinkClr xmlns:ahyp="http://schemas.microsoft.com/office/drawing/2018/hyperlinkcolor" val="tx"/>
                  </a:ext>
                </a:extLst>
              </a:hlinkClick>
            </a:rPr>
            <a:t>III – </a:t>
          </a:r>
          <a:b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hlinksldjump">
                <a:extLst>
                  <a:ext uri="{A12FA001-AC4F-418D-AE19-62706E023703}">
                    <ahyp:hlinkClr xmlns:ahyp="http://schemas.microsoft.com/office/drawing/2018/hyperlinkcolor" val="tx"/>
                  </a:ext>
                </a:extLst>
              </a:hlinkClick>
            </a:rPr>
          </a:br>
          <a:r>
            <a:rPr lang="fr-FR"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hlinksldjump">
                <a:extLst>
                  <a:ext uri="{A12FA001-AC4F-418D-AE19-62706E023703}">
                    <ahyp:hlinkClr xmlns:ahyp="http://schemas.microsoft.com/office/drawing/2018/hyperlinkcolor" val="tx"/>
                  </a:ext>
                </a:extLst>
              </a:hlinkClick>
            </a:rPr>
            <a:t>LES ANALYSES</a:t>
          </a:r>
          <a:endParaRPr lang="en-US" sz="2400" u="sng" kern="1200" cap="all" dirty="0">
            <a:solidFill>
              <a:srgbClr val="373545">
                <a:hueOff val="0"/>
                <a:satOff val="0"/>
                <a:lumOff val="0"/>
                <a:alphaOff val="0"/>
              </a:srgbClr>
            </a:solidFill>
            <a:latin typeface="Gill Sans MT" panose="020B0502020104020203"/>
            <a:ea typeface="+mn-ea"/>
            <a:cs typeface="+mn-cs"/>
          </a:endParaRPr>
        </a:p>
      </dsp:txBody>
      <dsp:txXfrm>
        <a:off x="5879425" y="2763522"/>
        <a:ext cx="2396219" cy="1104805"/>
      </dsp:txXfrm>
    </dsp:sp>
    <dsp:sp modelId="{01A1263A-71D4-47B9-A9A9-C49600F0FFF6}">
      <dsp:nvSpPr>
        <dsp:cNvPr id="0" name=""/>
        <dsp:cNvSpPr/>
      </dsp:nvSpPr>
      <dsp:spPr>
        <a:xfrm>
          <a:off x="9162246" y="846546"/>
          <a:ext cx="1461693" cy="1461693"/>
        </a:xfrm>
        <a:prstGeom prst="ellipse">
          <a:avLst/>
        </a:prstGeom>
        <a:solidFill>
          <a:srgbClr val="990000"/>
        </a:solidFill>
        <a:ln>
          <a:noFill/>
        </a:ln>
        <a:effectLst/>
      </dsp:spPr>
      <dsp:style>
        <a:lnRef idx="0">
          <a:scrgbClr r="0" g="0" b="0"/>
        </a:lnRef>
        <a:fillRef idx="1">
          <a:scrgbClr r="0" g="0" b="0"/>
        </a:fillRef>
        <a:effectRef idx="0">
          <a:scrgbClr r="0" g="0" b="0"/>
        </a:effectRef>
        <a:fontRef idx="minor"/>
      </dsp:style>
    </dsp:sp>
    <dsp:sp modelId="{6FE170AB-543A-4105-AC19-6CA9F6EA4303}">
      <dsp:nvSpPr>
        <dsp:cNvPr id="0" name=""/>
        <dsp:cNvSpPr/>
      </dsp:nvSpPr>
      <dsp:spPr>
        <a:xfrm>
          <a:off x="9473755" y="1158055"/>
          <a:ext cx="838676" cy="83867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5875" cap="flat"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874129-3BC1-44F6-A049-3EEF06E579E5}">
      <dsp:nvSpPr>
        <dsp:cNvPr id="0" name=""/>
        <dsp:cNvSpPr/>
      </dsp:nvSpPr>
      <dsp:spPr>
        <a:xfrm>
          <a:off x="8694983" y="2763522"/>
          <a:ext cx="2396219" cy="1104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cap="all"/>
          </a:pPr>
          <a:r>
            <a:rPr lang="en-US" sz="27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hlinksldjump"/>
            </a:rPr>
            <a:t>IV – </a:t>
          </a:r>
          <a:br>
            <a:rPr lang="en-US" sz="27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hlinksldjump"/>
            </a:rPr>
          </a:br>
          <a:r>
            <a:rPr lang="en-US" sz="2400" u="sng" kern="1200" cap="all" dirty="0">
              <a:solidFill>
                <a:srgbClr val="373545">
                  <a:hueOff val="0"/>
                  <a:satOff val="0"/>
                  <a:lumOff val="0"/>
                  <a:alphaOff val="0"/>
                </a:srgbClr>
              </a:solidFill>
              <a:latin typeface="Gill Sans MT" panose="020B0502020104020203"/>
              <a:ea typeface="+mn-ea"/>
              <a:cs typeface="+mn-cs"/>
              <a:hlinkClick xmlns:r="http://schemas.openxmlformats.org/officeDocument/2006/relationships" r:id="" action="ppaction://hlinksldjump"/>
            </a:rPr>
            <a:t>RECOM-MANDATIONS</a:t>
          </a:r>
          <a:endParaRPr lang="en-US" sz="2400" u="sng" kern="1200" cap="all" dirty="0">
            <a:solidFill>
              <a:srgbClr val="373545">
                <a:hueOff val="0"/>
                <a:satOff val="0"/>
                <a:lumOff val="0"/>
                <a:alphaOff val="0"/>
              </a:srgbClr>
            </a:solidFill>
            <a:latin typeface="Gill Sans MT" panose="020B0502020104020203"/>
            <a:ea typeface="+mn-ea"/>
            <a:cs typeface="+mn-cs"/>
          </a:endParaRPr>
        </a:p>
      </dsp:txBody>
      <dsp:txXfrm>
        <a:off x="8694983" y="2763522"/>
        <a:ext cx="2396219" cy="110480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8A761C43-90B0-443C-86EC-3C0DD5DA01AA}" type="datetime1">
              <a:rPr lang="fr-FR" smtClean="0"/>
              <a:t>04/02/2025</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4360E59-1627-4404-ACC5-51C744AB0F27}" type="slidenum">
              <a:rPr lang="fr-FR" smtClean="0"/>
              <a:t>‹N°›</a:t>
            </a:fld>
            <a:endParaRPr lang="fr-FR"/>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pPr rtl="0"/>
            <a:endParaRPr lang="fr-FR" noProof="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pPr rtl="0"/>
            <a:fld id="{F69C82B5-293F-43D8-BDBA-2AB8C5A97E24}" type="datetime1">
              <a:rPr lang="fr-FR" noProof="0" smtClean="0"/>
              <a:t>04/02/2025</a:t>
            </a:fld>
            <a:endParaRPr lang="fr-FR" noProof="0"/>
          </a:p>
        </p:txBody>
      </p:sp>
      <p:sp>
        <p:nvSpPr>
          <p:cNvPr id="4" name="Espace réservé de l’image des diapositives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dirty="0"/>
              <a:t>Modifier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pPr rtl="0"/>
            <a:fld id="{841221E5-7225-48EB-A4EE-420E7BFCF705}" type="slidenum">
              <a:rPr lang="fr-FR" noProof="0" smtClean="0"/>
              <a:pPr/>
              <a:t>‹N°›</a:t>
            </a:fld>
            <a:endParaRPr lang="fr-FR" noProof="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CEDF8-18BF-3E1B-847A-F402B2682C4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A697715-05C1-2512-6A00-60BB203473C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6358F7E-E361-ED61-4C12-DC1332BA224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487F7DC-3FD8-0365-BE3A-E793AEB87ED2}"/>
              </a:ext>
            </a:extLst>
          </p:cNvPr>
          <p:cNvSpPr>
            <a:spLocks noGrp="1"/>
          </p:cNvSpPr>
          <p:nvPr>
            <p:ph type="sldNum" sz="quarter" idx="5"/>
          </p:nvPr>
        </p:nvSpPr>
        <p:spPr/>
        <p:txBody>
          <a:bodyPr/>
          <a:lstStyle/>
          <a:p>
            <a:pPr rtl="0"/>
            <a:fld id="{841221E5-7225-48EB-A4EE-420E7BFCF705}" type="slidenum">
              <a:rPr lang="fr-FR" noProof="0" smtClean="0"/>
              <a:pPr rtl="0"/>
              <a:t>1</a:t>
            </a:fld>
            <a:endParaRPr lang="fr-FR" noProof="0"/>
          </a:p>
        </p:txBody>
      </p:sp>
    </p:spTree>
    <p:extLst>
      <p:ext uri="{BB962C8B-B14F-4D97-AF65-F5344CB8AC3E}">
        <p14:creationId xmlns:p14="http://schemas.microsoft.com/office/powerpoint/2010/main" val="3558804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400" b="0" i="0" dirty="0">
                <a:effectLst/>
                <a:latin typeface="system-ui"/>
              </a:rPr>
              <a:t>On pourrait envisager une action lors de soldes par exemple, ou d'événements exceptionnels (foire aux vins ...). Selon les informations ci-dessus :</a:t>
            </a:r>
            <a:br>
              <a:rPr lang="fr-FR" sz="1400" dirty="0"/>
            </a:br>
            <a:r>
              <a:rPr lang="fr-FR" sz="1400" b="0" i="0" dirty="0">
                <a:effectLst/>
                <a:latin typeface="system-ui"/>
              </a:rPr>
              <a:t>Une action pourrait être menée sur les bouteilles qui n'ont vendu qu'un faible pourcentage de leur stock total.</a:t>
            </a:r>
            <a:br>
              <a:rPr lang="fr-FR" sz="1400" dirty="0"/>
            </a:br>
            <a:r>
              <a:rPr lang="fr-FR" sz="1400" b="0" i="0" dirty="0">
                <a:effectLst/>
                <a:latin typeface="system-ui"/>
              </a:rPr>
              <a:t>A fortiori pour les bouteilles qui sont en stocks important.</a:t>
            </a:r>
          </a:p>
          <a:p>
            <a:endParaRPr lang="fr-FR" sz="1400" b="0" i="0" dirty="0">
              <a:effectLst/>
              <a:latin typeface="system-ui"/>
            </a:endParaRPr>
          </a:p>
          <a:p>
            <a:r>
              <a:rPr lang="fr-FR" sz="1400" b="0" i="0" dirty="0">
                <a:effectLst/>
                <a:latin typeface="system-ui"/>
              </a:rPr>
              <a:t>Remarque :</a:t>
            </a:r>
          </a:p>
          <a:p>
            <a:r>
              <a:rPr lang="fr-FR" sz="1400" b="0" i="0" dirty="0">
                <a:effectLst/>
                <a:latin typeface="system-ui"/>
              </a:rPr>
              <a:t>Ecart-type = 27,59</a:t>
            </a:r>
          </a:p>
          <a:p>
            <a:r>
              <a:rPr lang="fr-FR" sz="1400" b="0" i="0" dirty="0">
                <a:effectLst/>
                <a:latin typeface="system-ui"/>
              </a:rPr>
              <a:t>Ecart-type non biaisé =27,61</a:t>
            </a:r>
          </a:p>
          <a:p>
            <a:endParaRPr lang="fr-FR" sz="1400" b="0" i="0" dirty="0">
              <a:effectLst/>
              <a:latin typeface="system-ui"/>
            </a:endParaRPr>
          </a:p>
          <a:p>
            <a:r>
              <a:rPr lang="fr-FR" sz="1400" dirty="0"/>
              <a:t>Le Z-score nous indique combien de fois la moyenne vaut l’écart-type.</a:t>
            </a:r>
          </a:p>
          <a:p>
            <a:r>
              <a:rPr lang="fr-FR" sz="1400" b="0" i="0" dirty="0">
                <a:effectLst/>
                <a:latin typeface="system-ui"/>
              </a:rPr>
              <a:t>Le Z-score d’un événement lui nous indique de combien d’écart-type il est supérieur à la moyenne.</a:t>
            </a:r>
          </a:p>
          <a:p>
            <a:endParaRPr lang="fr-FR" sz="1400" b="0" i="0" dirty="0">
              <a:effectLst/>
              <a:latin typeface="system-ui"/>
            </a:endParaRPr>
          </a:p>
          <a:p>
            <a:r>
              <a:rPr lang="fr-FR" dirty="0"/>
              <a:t>Un Z-score se calcule pour l'ensemble de chacune des lignes du fichier. </a:t>
            </a:r>
            <a:br>
              <a:rPr lang="fr-FR" dirty="0"/>
            </a:br>
            <a:r>
              <a:rPr lang="fr-FR" dirty="0"/>
              <a:t>Il n'y a pas UN Z-score, mais une liste de Z-score, aussi longue que la longueur des données.</a:t>
            </a:r>
            <a:br>
              <a:rPr lang="fr-FR" dirty="0"/>
            </a:br>
            <a:r>
              <a:rPr lang="fr-FR" dirty="0"/>
              <a:t>  Z-score(i) = ( X(i) - </a:t>
            </a:r>
            <a:r>
              <a:rPr lang="fr-FR" dirty="0" err="1"/>
              <a:t>Moy</a:t>
            </a:r>
            <a:r>
              <a:rPr lang="fr-FR" dirty="0"/>
              <a:t>)/</a:t>
            </a:r>
            <a:r>
              <a:rPr lang="fr-FR" dirty="0" err="1"/>
              <a:t>Ecart_type</a:t>
            </a:r>
            <a:r>
              <a:rPr lang="fr-FR" dirty="0"/>
              <a:t> = ( X(i)/</a:t>
            </a:r>
            <a:r>
              <a:rPr lang="fr-FR" dirty="0" err="1"/>
              <a:t>Ecart_type</a:t>
            </a:r>
            <a:r>
              <a:rPr lang="fr-FR" dirty="0"/>
              <a:t>) - (</a:t>
            </a:r>
            <a:r>
              <a:rPr lang="fr-FR" dirty="0" err="1"/>
              <a:t>Moy</a:t>
            </a:r>
            <a:r>
              <a:rPr lang="fr-FR" dirty="0"/>
              <a:t>/</a:t>
            </a:r>
            <a:r>
              <a:rPr lang="fr-FR" dirty="0" err="1"/>
              <a:t>Ecart_type</a:t>
            </a:r>
            <a:r>
              <a:rPr lang="fr-FR" dirty="0"/>
              <a:t>)  </a:t>
            </a:r>
            <a:br>
              <a:rPr lang="fr-FR" dirty="0"/>
            </a:br>
            <a:r>
              <a:rPr lang="fr-FR" dirty="0"/>
              <a:t>Ce Z-score(i) indique à combien d'écart type la </a:t>
            </a:r>
            <a:r>
              <a:rPr lang="fr-FR" dirty="0" err="1"/>
              <a:t>valeure</a:t>
            </a:r>
            <a:r>
              <a:rPr lang="fr-FR" dirty="0"/>
              <a:t> X(i) se trouve de la moyenne.</a:t>
            </a:r>
          </a:p>
          <a:p>
            <a:endParaRPr lang="fr-FR" dirty="0"/>
          </a:p>
          <a:p>
            <a:r>
              <a:rPr lang="fr-FR" dirty="0"/>
              <a:t>Cependant on peut calculer un Z-score =(</a:t>
            </a:r>
            <a:r>
              <a:rPr lang="fr-FR" dirty="0" err="1"/>
              <a:t>Moy</a:t>
            </a:r>
            <a:r>
              <a:rPr lang="fr-FR" dirty="0"/>
              <a:t>/Ecart-type) </a:t>
            </a:r>
            <a:br>
              <a:rPr lang="fr-FR" dirty="0"/>
            </a:br>
            <a:r>
              <a:rPr lang="fr-FR" dirty="0"/>
              <a:t>Le sens principal que l'on peut trouver à ce dernier calcul est :  </a:t>
            </a:r>
            <a:br>
              <a:rPr lang="fr-FR" dirty="0"/>
            </a:br>
            <a:r>
              <a:rPr lang="fr-FR" dirty="0"/>
              <a:t>- de donner une indication sur l'importance relative de l'écart-type par rapport à la moyenne.</a:t>
            </a:r>
            <a:br>
              <a:rPr lang="fr-FR" dirty="0"/>
            </a:br>
            <a:r>
              <a:rPr lang="fr-FR" dirty="0"/>
              <a:t>=&gt; Le Z-score nous indique combien de fois la moyenne vaut l’écart-type.</a:t>
            </a:r>
            <a:br>
              <a:rPr lang="fr-FR" dirty="0"/>
            </a:br>
            <a:r>
              <a:rPr lang="fr-FR" dirty="0"/>
              <a:t>Ici on a un rapport de un peu plus de 1, ce qui veut dire que l'écart-type est relativement important par rapport à la moyenne.  </a:t>
            </a:r>
            <a:br>
              <a:rPr lang="fr-FR" dirty="0"/>
            </a:br>
            <a:r>
              <a:rPr lang="fr-FR" dirty="0"/>
              <a:t>Z-score(i) = ( X(i)/</a:t>
            </a:r>
            <a:r>
              <a:rPr lang="fr-FR" dirty="0" err="1"/>
              <a:t>Ecart_type</a:t>
            </a:r>
            <a:r>
              <a:rPr lang="fr-FR" dirty="0"/>
              <a:t>) - Z-score</a:t>
            </a:r>
          </a:p>
          <a:p>
            <a:endParaRPr lang="fr-FR" dirty="0"/>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15</a:t>
            </a:fld>
            <a:endParaRPr lang="fr-FR" noProof="0"/>
          </a:p>
        </p:txBody>
      </p:sp>
    </p:spTree>
    <p:extLst>
      <p:ext uri="{BB962C8B-B14F-4D97-AF65-F5344CB8AC3E}">
        <p14:creationId xmlns:p14="http://schemas.microsoft.com/office/powerpoint/2010/main" val="1811263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EC3D2-8DA6-853E-7E9B-5C437594132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FC7CB28-8CE0-2D64-75F9-06330751200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AECF3E5-A4C3-F437-F708-DA4CBFAEDB53}"/>
              </a:ext>
            </a:extLst>
          </p:cNvPr>
          <p:cNvSpPr>
            <a:spLocks noGrp="1"/>
          </p:cNvSpPr>
          <p:nvPr>
            <p:ph type="body" idx="1"/>
          </p:nvPr>
        </p:nvSpPr>
        <p:spPr/>
        <p:txBody>
          <a:bodyPr/>
          <a:lstStyle/>
          <a:p>
            <a:pPr algn="l"/>
            <a:r>
              <a:rPr lang="fr-FR" b="0" i="0" dirty="0">
                <a:effectLst/>
                <a:latin typeface="var(--jp-content-font-family)"/>
              </a:rPr>
              <a:t>Ici on ne vérifie pas la Loi de Pareto qui dit que 20% des produits (les mieux vendus) font 80% du CA.</a:t>
            </a:r>
            <a:br>
              <a:rPr lang="fr-FR" b="0" i="0" dirty="0">
                <a:effectLst/>
                <a:latin typeface="var(--jp-content-font-family)"/>
              </a:rPr>
            </a:br>
            <a:r>
              <a:rPr lang="fr-FR" b="0" i="0" dirty="0">
                <a:effectLst/>
                <a:latin typeface="var(--jp-content-font-family)"/>
              </a:rPr>
              <a:t>Cette loi se vérifie  plus pour des commerces qui ont des biens de grandes valeurs, ou des biens de valeurs très variés.</a:t>
            </a:r>
          </a:p>
          <a:p>
            <a:pPr algn="l"/>
            <a:r>
              <a:rPr lang="fr-FR" b="1" i="0" dirty="0">
                <a:effectLst/>
                <a:latin typeface="var(--jp-content-font-family)"/>
              </a:rPr>
              <a:t>La Loi de Pareto tend à s'appliquer davantage dans des contextes où :</a:t>
            </a:r>
            <a:endParaRPr lang="fr-FR" b="0" i="0" dirty="0">
              <a:effectLst/>
              <a:latin typeface="var(--jp-content-font-family)"/>
            </a:endParaRPr>
          </a:p>
          <a:p>
            <a:pPr algn="l"/>
            <a:r>
              <a:rPr lang="fr-FR" b="0" i="0" dirty="0">
                <a:effectLst/>
                <a:latin typeface="var(--jp-content-font-family)"/>
              </a:rPr>
              <a:t>. Les valeurs des produits (ou leur contribution au chiffre d'affaires) sont très inégales. . Certains produits ont des prix ou des volumes de vente très élevés, tandis que d'autres ont un faible impact.</a:t>
            </a:r>
          </a:p>
          <a:p>
            <a:pPr algn="l"/>
            <a:r>
              <a:rPr lang="fr-FR" b="1" i="0" dirty="0">
                <a:effectLst/>
                <a:latin typeface="var(--jp-content-font-family)"/>
              </a:rPr>
              <a:t>Dans notre cas :</a:t>
            </a:r>
            <a:br>
              <a:rPr lang="fr-FR" b="0" i="0" dirty="0">
                <a:effectLst/>
                <a:latin typeface="var(--jp-content-font-family)"/>
              </a:rPr>
            </a:br>
            <a:r>
              <a:rPr lang="fr-FR" b="0" i="0" dirty="0">
                <a:effectLst/>
                <a:latin typeface="var(--jp-content-font-family)"/>
              </a:rPr>
              <a:t>. la gamme de prix est homogène (peu de variabilité), il est normal que la Loi de Pareto ne s’applique pas strictement. Dans ce cas, beaucoup de produits peuvent contribuer de manière similaire au chiffre d'affaires.</a:t>
            </a:r>
            <a:br>
              <a:rPr lang="fr-FR" b="0" i="0" dirty="0">
                <a:effectLst/>
                <a:latin typeface="var(--jp-content-font-family)"/>
              </a:rPr>
            </a:br>
            <a:r>
              <a:rPr lang="fr-FR" b="0" i="0" dirty="0">
                <a:effectLst/>
                <a:latin typeface="var(--jp-content-font-family)"/>
              </a:rPr>
              <a:t>. les produits les plus vendus n’ont pas une forte disparité par rapport aux autres (prix, total de vente).</a:t>
            </a:r>
          </a:p>
          <a:p>
            <a:pPr algn="l"/>
            <a:r>
              <a:rPr lang="fr-FR" b="0" i="0" dirty="0">
                <a:effectLst/>
                <a:latin typeface="var(--jp-content-font-family)"/>
              </a:rPr>
              <a:t>=&gt; Ces 2 éléments vont dans le sens d'une application non stricte de la loi de Pareto</a:t>
            </a:r>
          </a:p>
          <a:p>
            <a:endParaRPr lang="fr-FR" dirty="0"/>
          </a:p>
        </p:txBody>
      </p:sp>
      <p:sp>
        <p:nvSpPr>
          <p:cNvPr id="4" name="Espace réservé du numéro de diapositive 3">
            <a:extLst>
              <a:ext uri="{FF2B5EF4-FFF2-40B4-BE49-F238E27FC236}">
                <a16:creationId xmlns:a16="http://schemas.microsoft.com/office/drawing/2014/main" id="{653C99A4-D241-216C-7F78-BC3A3FA2D68F}"/>
              </a:ext>
            </a:extLst>
          </p:cNvPr>
          <p:cNvSpPr>
            <a:spLocks noGrp="1"/>
          </p:cNvSpPr>
          <p:nvPr>
            <p:ph type="sldNum" sz="quarter" idx="5"/>
          </p:nvPr>
        </p:nvSpPr>
        <p:spPr/>
        <p:txBody>
          <a:bodyPr/>
          <a:lstStyle/>
          <a:p>
            <a:pPr rtl="0"/>
            <a:fld id="{841221E5-7225-48EB-A4EE-420E7BFCF705}" type="slidenum">
              <a:rPr lang="fr-FR" noProof="0" smtClean="0"/>
              <a:pPr rtl="0"/>
              <a:t>16</a:t>
            </a:fld>
            <a:endParaRPr lang="fr-FR" noProof="0"/>
          </a:p>
        </p:txBody>
      </p:sp>
    </p:spTree>
    <p:extLst>
      <p:ext uri="{BB962C8B-B14F-4D97-AF65-F5344CB8AC3E}">
        <p14:creationId xmlns:p14="http://schemas.microsoft.com/office/powerpoint/2010/main" val="3608993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4BAD0-1539-C947-135D-E1752F42603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4458182-E8DF-8B0B-0F64-A74DDC6CAB8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806CB71-03F8-0AA9-4808-A4359A4DC9A5}"/>
              </a:ext>
            </a:extLst>
          </p:cNvPr>
          <p:cNvSpPr>
            <a:spLocks noGrp="1"/>
          </p:cNvSpPr>
          <p:nvPr>
            <p:ph type="body" idx="1"/>
          </p:nvPr>
        </p:nvSpPr>
        <p:spPr/>
        <p:txBody>
          <a:bodyPr/>
          <a:lstStyle/>
          <a:p>
            <a:pPr algn="l"/>
            <a:r>
              <a:rPr lang="fr-FR" b="0" i="0" dirty="0">
                <a:effectLst/>
                <a:latin typeface="system-ui"/>
              </a:rPr>
              <a:t>Voir Observations présente :</a:t>
            </a:r>
            <a:br>
              <a:rPr lang="fr-FR" dirty="0"/>
            </a:br>
            <a:r>
              <a:rPr lang="fr-FR" b="0" i="0" dirty="0">
                <a:effectLst/>
                <a:latin typeface="system-ui"/>
              </a:rPr>
              <a:t>La loi de Pareto ne s'applique pas strictement lorsque l'on a beaucoup de produits qui se ressemble avec peu de variétés dans le type de produit et dans sa valeur.</a:t>
            </a:r>
            <a:endParaRPr lang="fr-FR" dirty="0"/>
          </a:p>
        </p:txBody>
      </p:sp>
      <p:sp>
        <p:nvSpPr>
          <p:cNvPr id="4" name="Espace réservé du numéro de diapositive 3">
            <a:extLst>
              <a:ext uri="{FF2B5EF4-FFF2-40B4-BE49-F238E27FC236}">
                <a16:creationId xmlns:a16="http://schemas.microsoft.com/office/drawing/2014/main" id="{6EB1F13D-6E33-8901-FF93-D9F903E1CB0E}"/>
              </a:ext>
            </a:extLst>
          </p:cNvPr>
          <p:cNvSpPr>
            <a:spLocks noGrp="1"/>
          </p:cNvSpPr>
          <p:nvPr>
            <p:ph type="sldNum" sz="quarter" idx="5"/>
          </p:nvPr>
        </p:nvSpPr>
        <p:spPr/>
        <p:txBody>
          <a:bodyPr/>
          <a:lstStyle/>
          <a:p>
            <a:pPr rtl="0"/>
            <a:fld id="{841221E5-7225-48EB-A4EE-420E7BFCF705}" type="slidenum">
              <a:rPr lang="fr-FR" noProof="0" smtClean="0"/>
              <a:pPr rtl="0"/>
              <a:t>18</a:t>
            </a:fld>
            <a:endParaRPr lang="fr-FR" noProof="0"/>
          </a:p>
        </p:txBody>
      </p:sp>
    </p:spTree>
    <p:extLst>
      <p:ext uri="{BB962C8B-B14F-4D97-AF65-F5344CB8AC3E}">
        <p14:creationId xmlns:p14="http://schemas.microsoft.com/office/powerpoint/2010/main" val="1506179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a vraiment un effet de volume sur le vin qui est vendu en grande quantité.  </a:t>
            </a:r>
          </a:p>
          <a:p>
            <a:r>
              <a:rPr lang="fr-FR" dirty="0"/>
              <a:t>Dans le détail quand on regarde, cet effet de volume est du au nombre de bouteilles vendues.</a:t>
            </a:r>
          </a:p>
          <a:p>
            <a:r>
              <a:rPr lang="fr-FR" dirty="0"/>
              <a:t>En effet rapporté à une référence le vin vend un peu plus mais pas beaucoup plus que les autres références (en tout cas pas dans un rapport de 1 à 10).</a:t>
            </a:r>
          </a:p>
          <a:p>
            <a:endParaRPr lang="fr-FR" dirty="0"/>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19</a:t>
            </a:fld>
            <a:endParaRPr lang="fr-FR" noProof="0"/>
          </a:p>
        </p:txBody>
      </p:sp>
    </p:spTree>
    <p:extLst>
      <p:ext uri="{BB962C8B-B14F-4D97-AF65-F5344CB8AC3E}">
        <p14:creationId xmlns:p14="http://schemas.microsoft.com/office/powerpoint/2010/main" val="4072673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018B5-8447-3D77-0853-092A117E9EE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5E5729D-4467-B90C-44B3-691BF5CA0D9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7D88292-0DEE-B494-7DD2-381D50816538}"/>
              </a:ext>
            </a:extLst>
          </p:cNvPr>
          <p:cNvSpPr>
            <a:spLocks noGrp="1"/>
          </p:cNvSpPr>
          <p:nvPr>
            <p:ph type="body" idx="1"/>
          </p:nvPr>
        </p:nvSpPr>
        <p:spPr/>
        <p:txBody>
          <a:bodyPr/>
          <a:lstStyle/>
          <a:p>
            <a:pPr algn="l"/>
            <a:r>
              <a:rPr lang="fr-FR" dirty="0"/>
              <a:t>D’importants stocks </a:t>
            </a:r>
            <a:r>
              <a:rPr lang="fr-FR" dirty="0" err="1"/>
              <a:t>indeterminés</a:t>
            </a:r>
            <a:r>
              <a:rPr lang="fr-FR" dirty="0"/>
              <a:t> (111 références présentes dans </a:t>
            </a:r>
            <a:r>
              <a:rPr lang="fr-FR" dirty="0" err="1"/>
              <a:t>erp</a:t>
            </a:r>
            <a:r>
              <a:rPr lang="fr-FR" dirty="0"/>
              <a:t> mais pas dans web) :</a:t>
            </a:r>
          </a:p>
          <a:p>
            <a:pPr algn="l"/>
            <a:r>
              <a:rPr lang="fr-FR" dirty="0"/>
              <a:t>La valeur n’est pas négligeable, il est important d’en avoir conscience .</a:t>
            </a:r>
            <a:br>
              <a:rPr lang="fr-FR" dirty="0"/>
            </a:br>
            <a:r>
              <a:rPr lang="fr-FR" dirty="0"/>
              <a:t>Est-ce que ce sont : des bouteilles non encore commercialisé sur le web ? Plus commercialisé sur le web ? D’autres produits de diversification (alimentation, ustensiles, merchandising)?</a:t>
            </a:r>
          </a:p>
          <a:p>
            <a:pPr algn="l"/>
            <a:endParaRPr lang="fr-FR" dirty="0"/>
          </a:p>
          <a:p>
            <a:pPr algn="l"/>
            <a:r>
              <a:rPr lang="fr-FR" dirty="0"/>
              <a:t>D’importants Stocks de Champagne :</a:t>
            </a:r>
          </a:p>
          <a:p>
            <a:pPr algn="l"/>
            <a:r>
              <a:rPr lang="fr-FR" dirty="0"/>
              <a:t>Approche des fêtes</a:t>
            </a:r>
          </a:p>
          <a:p>
            <a:pPr algn="l"/>
            <a:endParaRPr lang="fr-FR" dirty="0"/>
          </a:p>
          <a:p>
            <a:pPr algn="l"/>
            <a:r>
              <a:rPr lang="fr-FR" dirty="0"/>
              <a:t>31 mois de stock pour le Champagne c’est important ça représente 2 ans et demi de stock !!!</a:t>
            </a:r>
            <a:br>
              <a:rPr lang="fr-FR" dirty="0"/>
            </a:br>
            <a:r>
              <a:rPr lang="fr-FR" dirty="0"/>
              <a:t>Mais attention c’est en se basant sur les ventes mensuelles de Octobre, et non sur les ventes annuelles.</a:t>
            </a:r>
            <a:br>
              <a:rPr lang="fr-FR" dirty="0"/>
            </a:br>
            <a:r>
              <a:rPr lang="fr-FR" dirty="0"/>
              <a:t>Si on se basait sur les ventes du mois de décembre par exemple, on ne serait plus du tout sur 31 mois de stock.</a:t>
            </a:r>
          </a:p>
          <a:p>
            <a:pPr algn="l"/>
            <a:r>
              <a:rPr lang="fr-FR" dirty="0"/>
              <a:t>Donc là le nombre de mois de stock est un peu biaisé, il faudrait vraiment avoir les ventes annuelles et non mensuelles,</a:t>
            </a:r>
            <a:br>
              <a:rPr lang="fr-FR" dirty="0"/>
            </a:br>
            <a:r>
              <a:rPr lang="fr-FR" dirty="0"/>
              <a:t>afin de ne pas être influencé par la période de l’année pour des produits avec une vente variant au cours de l’année.</a:t>
            </a:r>
          </a:p>
          <a:p>
            <a:pPr algn="l"/>
            <a:endParaRPr lang="fr-FR" dirty="0"/>
          </a:p>
          <a:p>
            <a:pPr algn="l"/>
            <a:r>
              <a:rPr lang="fr-FR" dirty="0"/>
              <a:t>Remarque :</a:t>
            </a:r>
          </a:p>
          <a:p>
            <a:pPr algn="l"/>
            <a:r>
              <a:rPr lang="fr-FR" dirty="0"/>
              <a:t>Dans ERP INITIAL (incluant : bon cadeau, stock négatifs, articles indéterminés), </a:t>
            </a:r>
          </a:p>
          <a:p>
            <a:pPr algn="l"/>
            <a:r>
              <a:rPr lang="fr-FR" dirty="0"/>
              <a:t>le stock total est de : </a:t>
            </a:r>
          </a:p>
          <a:p>
            <a:pPr algn="l"/>
            <a:r>
              <a:rPr lang="fr-FR" dirty="0"/>
              <a:t>Quantité :  17 811 divers articles </a:t>
            </a:r>
          </a:p>
          <a:p>
            <a:pPr algn="l"/>
            <a:r>
              <a:rPr lang="fr-FR" dirty="0"/>
              <a:t>Valeur (achat) :  298 555.76  € TTC</a:t>
            </a:r>
          </a:p>
        </p:txBody>
      </p:sp>
      <p:sp>
        <p:nvSpPr>
          <p:cNvPr id="4" name="Espace réservé du numéro de diapositive 3">
            <a:extLst>
              <a:ext uri="{FF2B5EF4-FFF2-40B4-BE49-F238E27FC236}">
                <a16:creationId xmlns:a16="http://schemas.microsoft.com/office/drawing/2014/main" id="{7772A593-93DF-6928-0391-03749D0B5772}"/>
              </a:ext>
            </a:extLst>
          </p:cNvPr>
          <p:cNvSpPr>
            <a:spLocks noGrp="1"/>
          </p:cNvSpPr>
          <p:nvPr>
            <p:ph type="sldNum" sz="quarter" idx="5"/>
          </p:nvPr>
        </p:nvSpPr>
        <p:spPr/>
        <p:txBody>
          <a:bodyPr/>
          <a:lstStyle/>
          <a:p>
            <a:pPr rtl="0"/>
            <a:fld id="{841221E5-7225-48EB-A4EE-420E7BFCF705}" type="slidenum">
              <a:rPr lang="fr-FR" noProof="0" smtClean="0"/>
              <a:pPr rtl="0"/>
              <a:t>20</a:t>
            </a:fld>
            <a:endParaRPr lang="fr-FR" noProof="0"/>
          </a:p>
        </p:txBody>
      </p:sp>
    </p:spTree>
    <p:extLst>
      <p:ext uri="{BB962C8B-B14F-4D97-AF65-F5344CB8AC3E}">
        <p14:creationId xmlns:p14="http://schemas.microsoft.com/office/powerpoint/2010/main" val="3006923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stocks les plus importants sont sur le vin et le Champagne.</a:t>
            </a:r>
          </a:p>
          <a:p>
            <a:r>
              <a:rPr lang="fr-FR" dirty="0"/>
              <a:t>En quantité : 1. le vin 2. Le Champagne</a:t>
            </a:r>
          </a:p>
          <a:p>
            <a:r>
              <a:rPr lang="fr-FR" dirty="0"/>
              <a:t>Mais en valorisation : cela s’</a:t>
            </a:r>
            <a:r>
              <a:rPr lang="fr-FR" dirty="0" err="1"/>
              <a:t>éaquilibre</a:t>
            </a:r>
            <a:endParaRPr lang="fr-FR" dirty="0"/>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21</a:t>
            </a:fld>
            <a:endParaRPr lang="fr-FR" noProof="0"/>
          </a:p>
        </p:txBody>
      </p:sp>
    </p:spTree>
    <p:extLst>
      <p:ext uri="{BB962C8B-B14F-4D97-AF65-F5344CB8AC3E}">
        <p14:creationId xmlns:p14="http://schemas.microsoft.com/office/powerpoint/2010/main" val="1474934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5A58-C8C1-E16C-D7EB-574F1D17635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07F94AC-7031-A1F6-2D5C-25CC511E0CC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6A232E6-7075-CE05-1310-0CC760AFEC92}"/>
              </a:ext>
            </a:extLst>
          </p:cNvPr>
          <p:cNvSpPr>
            <a:spLocks noGrp="1"/>
          </p:cNvSpPr>
          <p:nvPr>
            <p:ph type="body" idx="1"/>
          </p:nvPr>
        </p:nvSpPr>
        <p:spPr/>
        <p:txBody>
          <a:bodyPr/>
          <a:lstStyle/>
          <a:p>
            <a:r>
              <a:rPr lang="fr-FR" dirty="0"/>
              <a:t>Le Taux de marge au global n’est pas si étalé (voir boite à moustache global dense entre Q1 et Q3.</a:t>
            </a:r>
          </a:p>
          <a:p>
            <a:r>
              <a:rPr lang="fr-FR" dirty="0"/>
              <a:t>Cependant il y a malgré tout de net différence du Taux de marge entre les produits allant du simple (huile d’olive) au double (Whisky, Champagne)</a:t>
            </a:r>
            <a:br>
              <a:rPr lang="fr-FR" dirty="0"/>
            </a:br>
            <a:r>
              <a:rPr lang="fr-FR" dirty="0"/>
              <a:t>(En effet c’est la quantité du vin qui masque cet étalement avec l’ensemble de ces Taux de marge concentré autour de 0,95)</a:t>
            </a:r>
          </a:p>
        </p:txBody>
      </p:sp>
      <p:sp>
        <p:nvSpPr>
          <p:cNvPr id="4" name="Espace réservé du numéro de diapositive 3">
            <a:extLst>
              <a:ext uri="{FF2B5EF4-FFF2-40B4-BE49-F238E27FC236}">
                <a16:creationId xmlns:a16="http://schemas.microsoft.com/office/drawing/2014/main" id="{D75B608A-B680-8608-3EBB-DB41363D9B16}"/>
              </a:ext>
            </a:extLst>
          </p:cNvPr>
          <p:cNvSpPr>
            <a:spLocks noGrp="1"/>
          </p:cNvSpPr>
          <p:nvPr>
            <p:ph type="sldNum" sz="quarter" idx="5"/>
          </p:nvPr>
        </p:nvSpPr>
        <p:spPr/>
        <p:txBody>
          <a:bodyPr/>
          <a:lstStyle/>
          <a:p>
            <a:pPr rtl="0"/>
            <a:fld id="{841221E5-7225-48EB-A4EE-420E7BFCF705}" type="slidenum">
              <a:rPr lang="fr-FR" noProof="0" smtClean="0"/>
              <a:pPr rtl="0"/>
              <a:t>22</a:t>
            </a:fld>
            <a:endParaRPr lang="fr-FR" noProof="0"/>
          </a:p>
        </p:txBody>
      </p:sp>
    </p:spTree>
    <p:extLst>
      <p:ext uri="{BB962C8B-B14F-4D97-AF65-F5344CB8AC3E}">
        <p14:creationId xmlns:p14="http://schemas.microsoft.com/office/powerpoint/2010/main" val="377578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effectLst/>
                <a:latin typeface="system-ui"/>
              </a:rPr>
              <a:t>3 variables semblent très </a:t>
            </a:r>
            <a:r>
              <a:rPr lang="fr-FR" b="0" i="0" dirty="0" err="1">
                <a:effectLst/>
                <a:latin typeface="system-ui"/>
              </a:rPr>
              <a:t>très</a:t>
            </a:r>
            <a:r>
              <a:rPr lang="fr-FR" b="0" i="0" dirty="0">
                <a:effectLst/>
                <a:latin typeface="system-ui"/>
              </a:rPr>
              <a:t> corrélées linéairement : </a:t>
            </a:r>
            <a:r>
              <a:rPr lang="fr-FR" b="0" i="0" dirty="0" err="1">
                <a:effectLst/>
                <a:latin typeface="system-ui"/>
              </a:rPr>
              <a:t>price_HT</a:t>
            </a:r>
            <a:r>
              <a:rPr lang="fr-FR" b="0" i="0" dirty="0">
                <a:effectLst/>
                <a:latin typeface="system-ui"/>
              </a:rPr>
              <a:t>, </a:t>
            </a:r>
            <a:r>
              <a:rPr lang="fr-FR" b="0" i="0" dirty="0" err="1">
                <a:effectLst/>
                <a:latin typeface="system-ui"/>
              </a:rPr>
              <a:t>purchase_price_HT</a:t>
            </a:r>
            <a:r>
              <a:rPr lang="fr-FR" b="0" i="0" dirty="0">
                <a:effectLst/>
                <a:latin typeface="system-ui"/>
              </a:rPr>
              <a:t>, et </a:t>
            </a:r>
            <a:r>
              <a:rPr lang="fr-FR" b="0" i="0" dirty="0" err="1">
                <a:effectLst/>
                <a:latin typeface="system-ui"/>
              </a:rPr>
              <a:t>marge_HT</a:t>
            </a:r>
            <a:r>
              <a:rPr lang="fr-FR" b="0" i="0" dirty="0">
                <a:effectLst/>
                <a:latin typeface="system-ui"/>
              </a:rPr>
              <a:t>.</a:t>
            </a:r>
            <a:br>
              <a:rPr lang="fr-FR" b="0" i="0" dirty="0">
                <a:effectLst/>
                <a:latin typeface="system-ui"/>
              </a:rPr>
            </a:br>
            <a:r>
              <a:rPr lang="fr-FR" b="0" i="0" dirty="0">
                <a:effectLst/>
                <a:latin typeface="system-ui"/>
              </a:rPr>
              <a:t>Lorsque le prix d'achat est élevé, le prix de vente l'est aussi, et la marge HT aussi (et inversement). Nous sommes dans une stratégie ou plus le prix d'achat est </a:t>
            </a:r>
            <a:r>
              <a:rPr lang="fr-FR" b="0" i="0" dirty="0" err="1">
                <a:effectLst/>
                <a:latin typeface="system-ui"/>
              </a:rPr>
              <a:t>elevé</a:t>
            </a:r>
            <a:r>
              <a:rPr lang="fr-FR" b="0" i="0" dirty="0">
                <a:effectLst/>
                <a:latin typeface="system-ui"/>
              </a:rPr>
              <a:t>, plus le prix de vente l'est aussi, et également plus la marge augmente.</a:t>
            </a:r>
          </a:p>
          <a:p>
            <a:pPr algn="l"/>
            <a:r>
              <a:rPr lang="fr-FR" b="0" i="0" dirty="0">
                <a:effectLst/>
                <a:latin typeface="system-ui"/>
              </a:rPr>
              <a:t>On peut noter que les Taux de marges eux ne semblent pas augmenter avec les prix.</a:t>
            </a:r>
            <a:br>
              <a:rPr lang="fr-FR" b="0" i="0" dirty="0">
                <a:effectLst/>
                <a:latin typeface="system-ui"/>
              </a:rPr>
            </a:br>
            <a:r>
              <a:rPr lang="fr-FR" b="0" i="0" dirty="0">
                <a:effectLst/>
                <a:latin typeface="system-ui"/>
              </a:rPr>
              <a:t>Nous avions pu effectivement constater que les Taux de marges sont assez constants autour de 1 quel que soit le prix (Ratio prix de vente/prix d'achat=2)</a:t>
            </a:r>
          </a:p>
          <a:p>
            <a:pPr algn="l"/>
            <a:r>
              <a:rPr lang="fr-FR" b="0" i="0" dirty="0">
                <a:effectLst/>
                <a:latin typeface="system-ui"/>
              </a:rPr>
              <a:t>A noter que cela n'est pas forcément le cas.</a:t>
            </a:r>
            <a:br>
              <a:rPr lang="fr-FR" b="0" i="0" dirty="0">
                <a:effectLst/>
                <a:latin typeface="system-ui"/>
              </a:rPr>
            </a:br>
            <a:r>
              <a:rPr lang="fr-FR" b="0" i="0" dirty="0">
                <a:effectLst/>
                <a:latin typeface="system-ui"/>
              </a:rPr>
              <a:t>On pourrait avoir une marge fixe sur tous les prix et faire de grosse marge sur les prix peu chers.</a:t>
            </a:r>
            <a:br>
              <a:rPr lang="fr-FR" b="0" i="0" dirty="0">
                <a:effectLst/>
                <a:latin typeface="system-ui"/>
              </a:rPr>
            </a:br>
            <a:r>
              <a:rPr lang="fr-FR" b="0" i="0" dirty="0">
                <a:effectLst/>
                <a:latin typeface="system-ui"/>
              </a:rPr>
              <a:t>Inversement on pourrait avoir une grosse marge sur les prix élevés, et multiplier le Taux de marge.</a:t>
            </a:r>
          </a:p>
          <a:p>
            <a:pPr algn="l"/>
            <a:r>
              <a:rPr lang="fr-FR" b="0" i="0" dirty="0">
                <a:effectLst/>
                <a:latin typeface="system-ui"/>
              </a:rPr>
              <a:t>Il y a une légère corrélation linéaire positive pour :</a:t>
            </a:r>
            <a:br>
              <a:rPr lang="fr-FR" b="0" i="0" dirty="0">
                <a:effectLst/>
                <a:latin typeface="system-ui"/>
              </a:rPr>
            </a:br>
            <a:r>
              <a:rPr lang="fr-FR" b="0" i="0" dirty="0">
                <a:effectLst/>
                <a:latin typeface="system-ui"/>
              </a:rPr>
              <a:t>plus le quantité de stock est élevée, plus les ventes sont fortes.</a:t>
            </a:r>
          </a:p>
          <a:p>
            <a:pPr algn="l"/>
            <a:r>
              <a:rPr lang="fr-FR" b="0" i="0" dirty="0">
                <a:effectLst/>
                <a:latin typeface="system-ui"/>
              </a:rPr>
              <a:t>Il y a une légère corrélation négative pour : plus le prix (le prix d'achat, la </a:t>
            </a:r>
            <a:r>
              <a:rPr lang="fr-FR" b="0" i="0" dirty="0" err="1">
                <a:effectLst/>
                <a:latin typeface="system-ui"/>
              </a:rPr>
              <a:t>marg</a:t>
            </a:r>
            <a:r>
              <a:rPr lang="fr-FR" b="0" i="0" dirty="0">
                <a:effectLst/>
                <a:latin typeface="system-ui"/>
              </a:rPr>
              <a:t>) sont élevés, plus le nombre de vente est faible.</a:t>
            </a:r>
          </a:p>
          <a:p>
            <a:pPr algn="l"/>
            <a:r>
              <a:rPr lang="fr-FR" b="0" i="0" dirty="0">
                <a:effectLst/>
                <a:latin typeface="system-ui"/>
              </a:rPr>
              <a:t>Le Taux de marge semble </a:t>
            </a:r>
            <a:r>
              <a:rPr lang="fr-FR" b="0" i="0" dirty="0" err="1">
                <a:effectLst/>
                <a:latin typeface="system-ui"/>
              </a:rPr>
              <a:t>êrte</a:t>
            </a:r>
            <a:r>
              <a:rPr lang="fr-FR" b="0" i="0" dirty="0">
                <a:effectLst/>
                <a:latin typeface="system-ui"/>
              </a:rPr>
              <a:t> relativement indépendant des autres variables.</a:t>
            </a:r>
            <a:br>
              <a:rPr lang="fr-FR" b="0" i="0" dirty="0">
                <a:effectLst/>
                <a:latin typeface="system-ui"/>
              </a:rPr>
            </a:br>
            <a:r>
              <a:rPr lang="fr-FR" b="0" i="0" dirty="0">
                <a:effectLst/>
                <a:latin typeface="system-ui"/>
              </a:rPr>
              <a:t>Mais il est légèrement corrélé linéairement négativement avec la quantité en stock.</a:t>
            </a:r>
            <a:br>
              <a:rPr lang="fr-FR" b="0" i="0" dirty="0">
                <a:effectLst/>
                <a:latin typeface="system-ui"/>
              </a:rPr>
            </a:br>
            <a:r>
              <a:rPr lang="fr-FR" b="0" i="0" dirty="0" err="1">
                <a:effectLst/>
                <a:latin typeface="system-ui"/>
              </a:rPr>
              <a:t>QUnad</a:t>
            </a:r>
            <a:r>
              <a:rPr lang="fr-FR" b="0" i="0" dirty="0">
                <a:effectLst/>
                <a:latin typeface="system-ui"/>
              </a:rPr>
              <a:t> les stocks sont importantes les taux sont plus bas. Cela correspond </a:t>
            </a:r>
            <a:r>
              <a:rPr lang="fr-FR" b="0" i="0" dirty="0" err="1">
                <a:effectLst/>
                <a:latin typeface="system-ui"/>
              </a:rPr>
              <a:t>peut_être</a:t>
            </a:r>
            <a:r>
              <a:rPr lang="fr-FR" b="0" i="0" dirty="0">
                <a:effectLst/>
                <a:latin typeface="system-ui"/>
              </a:rPr>
              <a:t> à une volonté de baisser la marge </a:t>
            </a:r>
            <a:r>
              <a:rPr lang="fr-FR" b="0" i="0" dirty="0" err="1">
                <a:effectLst/>
                <a:latin typeface="system-ui"/>
              </a:rPr>
              <a:t>lorsuq'il</a:t>
            </a:r>
            <a:r>
              <a:rPr lang="fr-FR" b="0" i="0" dirty="0">
                <a:effectLst/>
                <a:latin typeface="system-ui"/>
              </a:rPr>
              <a:t> </a:t>
            </a:r>
            <a:r>
              <a:rPr lang="fr-FR" b="0" i="0" dirty="0" err="1">
                <a:effectLst/>
                <a:latin typeface="system-ui"/>
              </a:rPr>
              <a:t>ya</a:t>
            </a:r>
            <a:r>
              <a:rPr lang="fr-FR" b="0" i="0" dirty="0">
                <a:effectLst/>
                <a:latin typeface="system-ui"/>
              </a:rPr>
              <a:t> beaucoup de stock à écouler.</a:t>
            </a:r>
            <a:br>
              <a:rPr lang="fr-FR" b="0" i="0" dirty="0">
                <a:effectLst/>
                <a:latin typeface="system-ui"/>
              </a:rPr>
            </a:br>
            <a:r>
              <a:rPr lang="fr-FR" b="0" i="0" dirty="0">
                <a:effectLst/>
                <a:latin typeface="system-ui"/>
              </a:rPr>
              <a:t>Soit pour liquider des stocks élevés, soit pour utiliser une stratégie de gros volumes sur certaines références (avec faible marge mais sur des volumes importants).</a:t>
            </a:r>
            <a:br>
              <a:rPr lang="fr-FR" b="0" i="0" dirty="0">
                <a:effectLst/>
                <a:latin typeface="system-ui"/>
              </a:rPr>
            </a:br>
            <a:r>
              <a:rPr lang="fr-FR" b="0" i="0" dirty="0">
                <a:effectLst/>
                <a:latin typeface="system-ui"/>
              </a:rPr>
              <a:t>En tout cas cette stratégie semble marche relativement car le taux de vente est légèrement corrélé positivement avec ces stocks </a:t>
            </a:r>
            <a:r>
              <a:rPr lang="fr-FR" b="0" i="0" dirty="0" err="1">
                <a:effectLst/>
                <a:latin typeface="system-ui"/>
              </a:rPr>
              <a:t>elevés</a:t>
            </a:r>
            <a:r>
              <a:rPr lang="fr-FR" b="0" i="0" dirty="0">
                <a:effectLst/>
                <a:latin typeface="system-ui"/>
              </a:rPr>
              <a:t> et Taux faible.</a:t>
            </a:r>
            <a:br>
              <a:rPr lang="fr-FR" b="0" i="0" dirty="0">
                <a:effectLst/>
                <a:latin typeface="system-ui"/>
              </a:rPr>
            </a:br>
            <a:r>
              <a:rPr lang="fr-FR" b="0" i="0" dirty="0">
                <a:effectLst/>
                <a:latin typeface="system-ui"/>
              </a:rPr>
              <a:t>Le taux de marge n'étant pas corrélé aux ventes. IL semble que ce soit plus la politique de baisser la marge sur des stocks </a:t>
            </a:r>
            <a:r>
              <a:rPr lang="fr-FR" b="0" i="0" dirty="0" err="1">
                <a:effectLst/>
                <a:latin typeface="system-ui"/>
              </a:rPr>
              <a:t>elevés</a:t>
            </a:r>
            <a:r>
              <a:rPr lang="fr-FR" b="0" i="0" dirty="0">
                <a:effectLst/>
                <a:latin typeface="system-ui"/>
              </a:rPr>
              <a:t> qui permet de rattraper les ventes.</a:t>
            </a:r>
            <a:br>
              <a:rPr lang="fr-FR" b="0" i="0" dirty="0">
                <a:effectLst/>
                <a:latin typeface="system-ui"/>
              </a:rPr>
            </a:br>
            <a:r>
              <a:rPr lang="fr-FR" b="0" i="0" dirty="0">
                <a:effectLst/>
                <a:latin typeface="system-ui"/>
              </a:rPr>
              <a:t>Les stocks sont plus élevés là ou il y a le plus de vente, ce qui témoigne d'une bonne gestion.</a:t>
            </a:r>
          </a:p>
          <a:p>
            <a:endParaRPr lang="fr-FR" dirty="0"/>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23</a:t>
            </a:fld>
            <a:endParaRPr lang="fr-FR" noProof="0"/>
          </a:p>
        </p:txBody>
      </p:sp>
    </p:spTree>
    <p:extLst>
      <p:ext uri="{BB962C8B-B14F-4D97-AF65-F5344CB8AC3E}">
        <p14:creationId xmlns:p14="http://schemas.microsoft.com/office/powerpoint/2010/main" val="445304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Taux de marge au global n’est pas si étalé (voir boite à moustache global dense entre Q1 et Q3.</a:t>
            </a:r>
          </a:p>
          <a:p>
            <a:r>
              <a:rPr lang="fr-FR" dirty="0"/>
              <a:t>Cependant il y a malgré tout de net différence du Taux de marge entre les produits allant du simple (huile d’olive) au double (Whisky, Champagne)</a:t>
            </a:r>
            <a:br>
              <a:rPr lang="fr-FR" dirty="0"/>
            </a:br>
            <a:r>
              <a:rPr lang="fr-FR" dirty="0"/>
              <a:t>(En effet c’est la quantité du vin qui masque cet étalement avec l’ensemble de ces Taux de marge concentré autour de 0,95)</a:t>
            </a:r>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28</a:t>
            </a:fld>
            <a:endParaRPr lang="fr-FR" noProof="0"/>
          </a:p>
        </p:txBody>
      </p:sp>
    </p:spTree>
    <p:extLst>
      <p:ext uri="{BB962C8B-B14F-4D97-AF65-F5344CB8AC3E}">
        <p14:creationId xmlns:p14="http://schemas.microsoft.com/office/powerpoint/2010/main" val="1072920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8683C-9B56-F5DD-D110-8A1CCC9BF00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C1E683E-4A6D-811B-07D5-9F65478447B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955C3FD-074B-F161-6633-4F65B4B0128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B7A937D-4400-5296-2200-2FBE47F9EB6C}"/>
              </a:ext>
            </a:extLst>
          </p:cNvPr>
          <p:cNvSpPr>
            <a:spLocks noGrp="1"/>
          </p:cNvSpPr>
          <p:nvPr>
            <p:ph type="sldNum" sz="quarter" idx="5"/>
          </p:nvPr>
        </p:nvSpPr>
        <p:spPr/>
        <p:txBody>
          <a:bodyPr/>
          <a:lstStyle/>
          <a:p>
            <a:pPr rtl="0"/>
            <a:fld id="{841221E5-7225-48EB-A4EE-420E7BFCF705}" type="slidenum">
              <a:rPr lang="fr-FR" noProof="0" smtClean="0"/>
              <a:pPr rtl="0"/>
              <a:t>29</a:t>
            </a:fld>
            <a:endParaRPr lang="fr-FR" noProof="0"/>
          </a:p>
        </p:txBody>
      </p:sp>
    </p:spTree>
    <p:extLst>
      <p:ext uri="{BB962C8B-B14F-4D97-AF65-F5344CB8AC3E}">
        <p14:creationId xmlns:p14="http://schemas.microsoft.com/office/powerpoint/2010/main" val="1664493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5CCC3-9B75-770B-2010-BD2C8F937FA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7B22A73-6825-0DE4-812B-67184BA02E4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710B961-872B-B904-DE2E-4DF4367A5298}"/>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C389651-0871-CC70-7D2E-704709C48F39}"/>
              </a:ext>
            </a:extLst>
          </p:cNvPr>
          <p:cNvSpPr>
            <a:spLocks noGrp="1"/>
          </p:cNvSpPr>
          <p:nvPr>
            <p:ph type="sldNum" sz="quarter" idx="5"/>
          </p:nvPr>
        </p:nvSpPr>
        <p:spPr/>
        <p:txBody>
          <a:bodyPr/>
          <a:lstStyle/>
          <a:p>
            <a:pPr rtl="0"/>
            <a:fld id="{841221E5-7225-48EB-A4EE-420E7BFCF705}" type="slidenum">
              <a:rPr lang="fr-FR" noProof="0" smtClean="0"/>
              <a:pPr rtl="0"/>
              <a:t>4</a:t>
            </a:fld>
            <a:endParaRPr lang="fr-FR" noProof="0"/>
          </a:p>
        </p:txBody>
      </p:sp>
    </p:spTree>
    <p:extLst>
      <p:ext uri="{BB962C8B-B14F-4D97-AF65-F5344CB8AC3E}">
        <p14:creationId xmlns:p14="http://schemas.microsoft.com/office/powerpoint/2010/main" val="191473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L’extraction de </a:t>
            </a:r>
            <a:r>
              <a:rPr lang="fr-FR" sz="1800"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l’</a:t>
            </a:r>
            <a:r>
              <a:rPr lang="fr-FR" sz="1800" b="1"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ERP</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(référence produit, prix et l’état du stock) </a:t>
            </a:r>
            <a:br>
              <a:rPr lang="fr-FR" sz="1800" kern="100" dirty="0">
                <a:effectLst/>
                <a:latin typeface="Aptos" panose="020B0004020202020204" pitchFamily="34" charset="0"/>
                <a:ea typeface="Aptos" panose="020B0004020202020204" pitchFamily="34" charset="0"/>
                <a:cs typeface="Times New Roman" panose="02020603050405020304" pitchFamily="18" charset="0"/>
              </a:rPr>
            </a:br>
            <a:r>
              <a:rPr lang="fr-FR" sz="1800" kern="100" dirty="0">
                <a:effectLst/>
                <a:latin typeface="Aptos" panose="020B0004020202020204" pitchFamily="34" charset="0"/>
                <a:ea typeface="Aptos" panose="020B0004020202020204" pitchFamily="34" charset="0"/>
                <a:cs typeface="Times New Roman" panose="02020603050405020304" pitchFamily="18" charset="0"/>
              </a:rPr>
              <a:t>ERP = Entreprise Resource planning, la gestion des ressources de l’entreprise</a:t>
            </a:r>
          </a:p>
          <a:p>
            <a:pPr marL="342900" marR="0" lvl="0" indent="-342900" algn="l" defTabSz="914400" rtl="0" eaLnBrk="1" fontAlgn="auto" latinLnBrk="0" hangingPunct="1">
              <a:lnSpc>
                <a:spcPct val="107000"/>
              </a:lnSpc>
              <a:spcBef>
                <a:spcPts val="0"/>
              </a:spcBef>
              <a:spcAft>
                <a:spcPts val="800"/>
              </a:spcAft>
              <a:buClrTx/>
              <a:buSzPts val="1000"/>
              <a:buFont typeface="Symbol" panose="05050102010706020507" pitchFamily="18" charset="2"/>
              <a:buChar char=""/>
              <a:tabLst>
                <a:tab pos="457200" algn="l"/>
              </a:tabLst>
              <a:defRPr/>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L’extraction de notre</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fr-FR" sz="1800" b="1"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site Web</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(SKU, quantités vendues, description des produits, etc.)</a:t>
            </a:r>
            <a:br>
              <a:rPr lang="fr-FR" sz="1800" kern="100" dirty="0">
                <a:effectLst/>
                <a:latin typeface="Aptos" panose="020B0004020202020204" pitchFamily="34" charset="0"/>
                <a:ea typeface="Aptos" panose="020B0004020202020204" pitchFamily="34" charset="0"/>
                <a:cs typeface="Times New Roman" panose="02020603050405020304" pitchFamily="18" charset="0"/>
              </a:rPr>
            </a:br>
            <a:r>
              <a:rPr lang="fr-FR" sz="1800" kern="100" dirty="0">
                <a:effectLst/>
                <a:latin typeface="Aptos" panose="020B0004020202020204" pitchFamily="34" charset="0"/>
                <a:ea typeface="Aptos" panose="020B0004020202020204" pitchFamily="34" charset="0"/>
                <a:cs typeface="Times New Roman" panose="02020603050405020304" pitchFamily="18" charset="0"/>
              </a:rPr>
              <a:t>SKU : Stock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Keeping</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Unit, unité de gestion des stocks : Le SKU correspond au numéro de référence unique d'un produit enregistré sur le logiciel de l'entreprise.)</a:t>
            </a:r>
          </a:p>
          <a:p>
            <a:pPr marL="342900" lvl="0" indent="-342900">
              <a:lnSpc>
                <a:spcPct val="107000"/>
              </a:lnSpc>
              <a:spcAft>
                <a:spcPts val="800"/>
              </a:spcAft>
              <a:buSzPts val="1000"/>
              <a:buFont typeface="Symbol" panose="05050102010706020507" pitchFamily="18" charset="2"/>
              <a:buChar char=""/>
              <a:tabLst>
                <a:tab pos="457200" algn="l"/>
              </a:tabLs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Une </a:t>
            </a:r>
            <a:r>
              <a:rPr lang="fr-FR" sz="1800" b="1"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table de liaison</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qui permet de lier les références entre la base de données Wordpress et l’extraction de l’ERP de l’entreprise. </a:t>
            </a:r>
          </a:p>
          <a:p>
            <a:endParaRPr lang="fr-FR" dirty="0"/>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6</a:t>
            </a:fld>
            <a:endParaRPr lang="fr-FR" noProof="0"/>
          </a:p>
        </p:txBody>
      </p:sp>
    </p:spTree>
    <p:extLst>
      <p:ext uri="{BB962C8B-B14F-4D97-AF65-F5344CB8AC3E}">
        <p14:creationId xmlns:p14="http://schemas.microsoft.com/office/powerpoint/2010/main" val="724593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F4A91-C36B-A74F-571B-5B7BB8D27DE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4FC913A-D62C-F913-2EE1-F30B40D4F18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C8E554A-FFB8-DFE1-964D-8E90F1FD984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6F1FC40-8385-EEE0-4B9B-924DBA9DB634}"/>
              </a:ext>
            </a:extLst>
          </p:cNvPr>
          <p:cNvSpPr>
            <a:spLocks noGrp="1"/>
          </p:cNvSpPr>
          <p:nvPr>
            <p:ph type="sldNum" sz="quarter" idx="5"/>
          </p:nvPr>
        </p:nvSpPr>
        <p:spPr/>
        <p:txBody>
          <a:bodyPr/>
          <a:lstStyle/>
          <a:p>
            <a:pPr rtl="0"/>
            <a:fld id="{841221E5-7225-48EB-A4EE-420E7BFCF705}" type="slidenum">
              <a:rPr lang="fr-FR" noProof="0" smtClean="0"/>
              <a:pPr rtl="0"/>
              <a:t>7</a:t>
            </a:fld>
            <a:endParaRPr lang="fr-FR" noProof="0"/>
          </a:p>
        </p:txBody>
      </p:sp>
    </p:spTree>
    <p:extLst>
      <p:ext uri="{BB962C8B-B14F-4D97-AF65-F5344CB8AC3E}">
        <p14:creationId xmlns:p14="http://schemas.microsoft.com/office/powerpoint/2010/main" val="1185576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22A46-5579-52E9-2EFD-59E24C2A414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81AD8A0-7E48-9E67-7A27-C919406C5EA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81FFB81-3329-B1C0-63D1-0A65F9101D0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40B27D6-3658-3999-0119-EC203AE416D4}"/>
              </a:ext>
            </a:extLst>
          </p:cNvPr>
          <p:cNvSpPr>
            <a:spLocks noGrp="1"/>
          </p:cNvSpPr>
          <p:nvPr>
            <p:ph type="sldNum" sz="quarter" idx="5"/>
          </p:nvPr>
        </p:nvSpPr>
        <p:spPr/>
        <p:txBody>
          <a:bodyPr/>
          <a:lstStyle/>
          <a:p>
            <a:pPr rtl="0"/>
            <a:fld id="{841221E5-7225-48EB-A4EE-420E7BFCF705}" type="slidenum">
              <a:rPr lang="fr-FR" noProof="0" smtClean="0"/>
              <a:pPr rtl="0"/>
              <a:t>8</a:t>
            </a:fld>
            <a:endParaRPr lang="fr-FR" noProof="0"/>
          </a:p>
        </p:txBody>
      </p:sp>
    </p:spTree>
    <p:extLst>
      <p:ext uri="{BB962C8B-B14F-4D97-AF65-F5344CB8AC3E}">
        <p14:creationId xmlns:p14="http://schemas.microsoft.com/office/powerpoint/2010/main" val="162323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03063-92A0-8969-F8A4-C95C97241FE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F1BB878-0BB8-18F4-EE92-268EFF95FE4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5A64ACA-FECB-8CDD-2791-5926ACD003AC}"/>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23ABAB2-6914-BC9A-8C36-40EA1CCDD88C}"/>
              </a:ext>
            </a:extLst>
          </p:cNvPr>
          <p:cNvSpPr>
            <a:spLocks noGrp="1"/>
          </p:cNvSpPr>
          <p:nvPr>
            <p:ph type="sldNum" sz="quarter" idx="5"/>
          </p:nvPr>
        </p:nvSpPr>
        <p:spPr/>
        <p:txBody>
          <a:bodyPr/>
          <a:lstStyle/>
          <a:p>
            <a:pPr rtl="0"/>
            <a:fld id="{841221E5-7225-48EB-A4EE-420E7BFCF705}" type="slidenum">
              <a:rPr lang="fr-FR" noProof="0" smtClean="0"/>
              <a:pPr rtl="0"/>
              <a:t>9</a:t>
            </a:fld>
            <a:endParaRPr lang="fr-FR" noProof="0"/>
          </a:p>
        </p:txBody>
      </p:sp>
    </p:spTree>
    <p:extLst>
      <p:ext uri="{BB962C8B-B14F-4D97-AF65-F5344CB8AC3E}">
        <p14:creationId xmlns:p14="http://schemas.microsoft.com/office/powerpoint/2010/main" val="1269360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A6870-12D4-9D2E-2315-163570FE40F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889039F-F56F-1B7C-9031-E69C75B31EE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AB22A41-ABF8-D49C-337A-FC5EE3B4BF6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994CCAD-4F3A-F008-1CEC-3E44BBF1E31F}"/>
              </a:ext>
            </a:extLst>
          </p:cNvPr>
          <p:cNvSpPr>
            <a:spLocks noGrp="1"/>
          </p:cNvSpPr>
          <p:nvPr>
            <p:ph type="sldNum" sz="quarter" idx="5"/>
          </p:nvPr>
        </p:nvSpPr>
        <p:spPr/>
        <p:txBody>
          <a:bodyPr/>
          <a:lstStyle/>
          <a:p>
            <a:pPr rtl="0"/>
            <a:fld id="{841221E5-7225-48EB-A4EE-420E7BFCF705}" type="slidenum">
              <a:rPr lang="fr-FR" noProof="0" smtClean="0"/>
              <a:pPr rtl="0"/>
              <a:t>10</a:t>
            </a:fld>
            <a:endParaRPr lang="fr-FR" noProof="0"/>
          </a:p>
        </p:txBody>
      </p:sp>
    </p:spTree>
    <p:extLst>
      <p:ext uri="{BB962C8B-B14F-4D97-AF65-F5344CB8AC3E}">
        <p14:creationId xmlns:p14="http://schemas.microsoft.com/office/powerpoint/2010/main" val="2217471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E6DB3-C18F-FD7E-E629-62463924620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EE612C0-95A3-1C90-61AD-5AED665767E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32A06D2-E1CF-3CE6-23D2-0B9CBF1A1C0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65B5897C-C768-E47A-5180-72948A1F094B}"/>
              </a:ext>
            </a:extLst>
          </p:cNvPr>
          <p:cNvSpPr>
            <a:spLocks noGrp="1"/>
          </p:cNvSpPr>
          <p:nvPr>
            <p:ph type="sldNum" sz="quarter" idx="5"/>
          </p:nvPr>
        </p:nvSpPr>
        <p:spPr/>
        <p:txBody>
          <a:bodyPr/>
          <a:lstStyle/>
          <a:p>
            <a:pPr rtl="0"/>
            <a:fld id="{841221E5-7225-48EB-A4EE-420E7BFCF705}" type="slidenum">
              <a:rPr lang="fr-FR" noProof="0" smtClean="0"/>
              <a:pPr rtl="0"/>
              <a:t>11</a:t>
            </a:fld>
            <a:endParaRPr lang="fr-FR" noProof="0"/>
          </a:p>
        </p:txBody>
      </p:sp>
    </p:spTree>
    <p:extLst>
      <p:ext uri="{BB962C8B-B14F-4D97-AF65-F5344CB8AC3E}">
        <p14:creationId xmlns:p14="http://schemas.microsoft.com/office/powerpoint/2010/main" val="381257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841221E5-7225-48EB-A4EE-420E7BFCF705}" type="slidenum">
              <a:rPr lang="fr-FR" noProof="0" smtClean="0"/>
              <a:pPr rtl="0"/>
              <a:t>14</a:t>
            </a:fld>
            <a:endParaRPr lang="fr-FR" noProof="0"/>
          </a:p>
        </p:txBody>
      </p:sp>
    </p:spTree>
    <p:extLst>
      <p:ext uri="{BB962C8B-B14F-4D97-AF65-F5344CB8AC3E}">
        <p14:creationId xmlns:p14="http://schemas.microsoft.com/office/powerpoint/2010/main" val="3158330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04/02/2025</a:t>
            </a:fld>
            <a:endParaRPr lang="fr-FR" noProof="0" dirty="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dirty="0"/>
          </a:p>
        </p:txBody>
      </p:sp>
      <p:cxnSp>
        <p:nvCxnSpPr>
          <p:cNvPr id="33" name="Straight Connector 32"/>
          <p:cNvCxnSpPr>
            <a:cxnSpLocks/>
          </p:cNvCxnSpPr>
          <p:nvPr/>
        </p:nvCxnSpPr>
        <p:spPr>
          <a:xfrm>
            <a:off x="432000" y="1188000"/>
            <a:ext cx="1134000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485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_Comparaison_Sous_titre_HyperCompact_espace">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584000"/>
            <a:ext cx="5220000" cy="4500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04/02/2025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552000" y="1584000"/>
            <a:ext cx="5220000" cy="4500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Text Placeholder 2">
            <a:extLst>
              <a:ext uri="{FF2B5EF4-FFF2-40B4-BE49-F238E27FC236}">
                <a16:creationId xmlns:a16="http://schemas.microsoft.com/office/drawing/2014/main" id="{C338D86E-95D4-4CA6-241B-F4C5E0AAAAA9}"/>
              </a:ext>
            </a:extLst>
          </p:cNvPr>
          <p:cNvSpPr>
            <a:spLocks noGrp="1"/>
          </p:cNvSpPr>
          <p:nvPr>
            <p:ph type="body" idx="14"/>
          </p:nvPr>
        </p:nvSpPr>
        <p:spPr>
          <a:xfrm>
            <a:off x="432000" y="1008000"/>
            <a:ext cx="5220000" cy="432000"/>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8" name="Text Placeholder 2">
            <a:extLst>
              <a:ext uri="{FF2B5EF4-FFF2-40B4-BE49-F238E27FC236}">
                <a16:creationId xmlns:a16="http://schemas.microsoft.com/office/drawing/2014/main" id="{1947FD88-0FD2-0376-0097-9ABD9DCC3F40}"/>
              </a:ext>
            </a:extLst>
          </p:cNvPr>
          <p:cNvSpPr>
            <a:spLocks noGrp="1"/>
          </p:cNvSpPr>
          <p:nvPr>
            <p:ph type="body" idx="15"/>
          </p:nvPr>
        </p:nvSpPr>
        <p:spPr>
          <a:xfrm>
            <a:off x="6552000" y="1008000"/>
            <a:ext cx="5220000" cy="432000"/>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Tree>
    <p:extLst>
      <p:ext uri="{BB962C8B-B14F-4D97-AF65-F5344CB8AC3E}">
        <p14:creationId xmlns:p14="http://schemas.microsoft.com/office/powerpoint/2010/main" val="389395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re_Comparaison_Sous_titre_Compact_espace">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2268000"/>
            <a:ext cx="5220000" cy="381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04/02/2025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1188000"/>
            <a:ext cx="1134000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552000" y="2268000"/>
            <a:ext cx="5220000" cy="3816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Text Placeholder 2">
            <a:extLst>
              <a:ext uri="{FF2B5EF4-FFF2-40B4-BE49-F238E27FC236}">
                <a16:creationId xmlns:a16="http://schemas.microsoft.com/office/drawing/2014/main" id="{C338D86E-95D4-4CA6-241B-F4C5E0AAAAA9}"/>
              </a:ext>
            </a:extLst>
          </p:cNvPr>
          <p:cNvSpPr>
            <a:spLocks noGrp="1"/>
          </p:cNvSpPr>
          <p:nvPr>
            <p:ph type="body" idx="14"/>
          </p:nvPr>
        </p:nvSpPr>
        <p:spPr>
          <a:xfrm>
            <a:off x="432000" y="1368000"/>
            <a:ext cx="5220000" cy="720000"/>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8" name="Text Placeholder 2">
            <a:extLst>
              <a:ext uri="{FF2B5EF4-FFF2-40B4-BE49-F238E27FC236}">
                <a16:creationId xmlns:a16="http://schemas.microsoft.com/office/drawing/2014/main" id="{1947FD88-0FD2-0376-0097-9ABD9DCC3F40}"/>
              </a:ext>
            </a:extLst>
          </p:cNvPr>
          <p:cNvSpPr>
            <a:spLocks noGrp="1"/>
          </p:cNvSpPr>
          <p:nvPr>
            <p:ph type="body" idx="15"/>
          </p:nvPr>
        </p:nvSpPr>
        <p:spPr>
          <a:xfrm>
            <a:off x="6552000" y="1368000"/>
            <a:ext cx="5220000" cy="720000"/>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9" name="Flèche : droite 8">
            <a:extLst>
              <a:ext uri="{FF2B5EF4-FFF2-40B4-BE49-F238E27FC236}">
                <a16:creationId xmlns:a16="http://schemas.microsoft.com/office/drawing/2014/main" id="{783840A4-6150-A6A4-76DC-3A7E091860C2}"/>
              </a:ext>
            </a:extLst>
          </p:cNvPr>
          <p:cNvSpPr/>
          <p:nvPr userDrawn="1"/>
        </p:nvSpPr>
        <p:spPr>
          <a:xfrm>
            <a:off x="5680412" y="3852000"/>
            <a:ext cx="828000" cy="648067"/>
          </a:xfrm>
          <a:prstGeom prst="rightArrow">
            <a:avLst/>
          </a:prstGeom>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8172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re_Comparaison_Sous_titre_Compact_espace">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908000"/>
            <a:ext cx="5220000" cy="417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04/02/2025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1188000"/>
            <a:ext cx="1134000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552000" y="1908000"/>
            <a:ext cx="5220000" cy="4176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Text Placeholder 2">
            <a:extLst>
              <a:ext uri="{FF2B5EF4-FFF2-40B4-BE49-F238E27FC236}">
                <a16:creationId xmlns:a16="http://schemas.microsoft.com/office/drawing/2014/main" id="{C338D86E-95D4-4CA6-241B-F4C5E0AAAAA9}"/>
              </a:ext>
            </a:extLst>
          </p:cNvPr>
          <p:cNvSpPr>
            <a:spLocks noGrp="1"/>
          </p:cNvSpPr>
          <p:nvPr>
            <p:ph type="body" idx="14"/>
          </p:nvPr>
        </p:nvSpPr>
        <p:spPr>
          <a:xfrm>
            <a:off x="432000" y="1368000"/>
            <a:ext cx="5220000" cy="360000"/>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8" name="Text Placeholder 2">
            <a:extLst>
              <a:ext uri="{FF2B5EF4-FFF2-40B4-BE49-F238E27FC236}">
                <a16:creationId xmlns:a16="http://schemas.microsoft.com/office/drawing/2014/main" id="{1947FD88-0FD2-0376-0097-9ABD9DCC3F40}"/>
              </a:ext>
            </a:extLst>
          </p:cNvPr>
          <p:cNvSpPr>
            <a:spLocks noGrp="1"/>
          </p:cNvSpPr>
          <p:nvPr>
            <p:ph type="body" idx="15"/>
          </p:nvPr>
        </p:nvSpPr>
        <p:spPr>
          <a:xfrm>
            <a:off x="6552000" y="1368000"/>
            <a:ext cx="5220000" cy="360000"/>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9" name="Flèche : droite 8">
            <a:extLst>
              <a:ext uri="{FF2B5EF4-FFF2-40B4-BE49-F238E27FC236}">
                <a16:creationId xmlns:a16="http://schemas.microsoft.com/office/drawing/2014/main" id="{783840A4-6150-A6A4-76DC-3A7E091860C2}"/>
              </a:ext>
            </a:extLst>
          </p:cNvPr>
          <p:cNvSpPr/>
          <p:nvPr userDrawn="1"/>
        </p:nvSpPr>
        <p:spPr>
          <a:xfrm>
            <a:off x="5680412" y="3672000"/>
            <a:ext cx="828000" cy="648067"/>
          </a:xfrm>
          <a:prstGeom prst="rightArrow">
            <a:avLst/>
          </a:prstGeom>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5085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re_Comparaison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368000"/>
            <a:ext cx="11340000" cy="2268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04/02/2025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1188000"/>
            <a:ext cx="1134000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432000" y="3816000"/>
            <a:ext cx="11340000" cy="2268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323439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re_Comparaison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008000"/>
            <a:ext cx="11340000" cy="2448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04/02/2025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432000" y="3636000"/>
            <a:ext cx="11340000" cy="2412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334453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re_Comparaison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008000"/>
            <a:ext cx="11340000" cy="2268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04/02/2025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432000" y="3816000"/>
            <a:ext cx="11340000" cy="2232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Flèche : bas 7">
            <a:extLst>
              <a:ext uri="{FF2B5EF4-FFF2-40B4-BE49-F238E27FC236}">
                <a16:creationId xmlns:a16="http://schemas.microsoft.com/office/drawing/2014/main" id="{01C2BD24-D3F4-AD69-1D79-AE429431A269}"/>
              </a:ext>
            </a:extLst>
          </p:cNvPr>
          <p:cNvSpPr/>
          <p:nvPr userDrawn="1"/>
        </p:nvSpPr>
        <p:spPr>
          <a:xfrm>
            <a:off x="5741960" y="3276000"/>
            <a:ext cx="720080" cy="540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3398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8" name="Group 7"/>
          <p:cNvGrpSpPr/>
          <p:nvPr/>
        </p:nvGrpSpPr>
        <p:grpSpPr>
          <a:xfrm>
            <a:off x="7475440" y="482171"/>
            <a:ext cx="4073472"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0828" y="1129513"/>
            <a:ext cx="5530887" cy="1830584"/>
          </a:xfrm>
        </p:spPr>
        <p:txBody>
          <a:bodyPr anchor="b">
            <a:normAutofit/>
          </a:bodyPr>
          <a:lstStyle>
            <a:lvl1pPr>
              <a:defRPr sz="3199"/>
            </a:lvl1pPr>
          </a:lstStyle>
          <a:p>
            <a:r>
              <a:rPr lang="fr-FR"/>
              <a:t>Modifiez le style du titre</a:t>
            </a:r>
            <a:endParaRPr lang="en-US" dirty="0"/>
          </a:p>
        </p:txBody>
      </p:sp>
      <p:sp>
        <p:nvSpPr>
          <p:cNvPr id="3" name="Picture Placeholder 2"/>
          <p:cNvSpPr>
            <a:spLocks noGrp="1" noChangeAspect="1"/>
          </p:cNvSpPr>
          <p:nvPr>
            <p:ph type="pic" idx="1"/>
          </p:nvPr>
        </p:nvSpPr>
        <p:spPr>
          <a:xfrm>
            <a:off x="8122274" y="1122543"/>
            <a:ext cx="2790444" cy="3866327"/>
          </a:xfrm>
          <a:solidFill>
            <a:schemeClr val="bg1">
              <a:lumMod val="85000"/>
            </a:schemeClr>
          </a:solidFill>
          <a:ln w="9525" cap="sq">
            <a:noFill/>
            <a:miter lim="800000"/>
          </a:ln>
          <a:effectLst/>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fr-FR"/>
              <a:t>Cliquez sur l'icône pour ajouter une image</a:t>
            </a:r>
            <a:endParaRPr lang="en-US" dirty="0"/>
          </a:p>
        </p:txBody>
      </p:sp>
      <p:sp>
        <p:nvSpPr>
          <p:cNvPr id="4" name="Text Placeholder 3"/>
          <p:cNvSpPr>
            <a:spLocks noGrp="1"/>
          </p:cNvSpPr>
          <p:nvPr>
            <p:ph type="body" sz="half" idx="2"/>
          </p:nvPr>
        </p:nvSpPr>
        <p:spPr>
          <a:xfrm>
            <a:off x="1449951" y="3145992"/>
            <a:ext cx="5522965" cy="2003742"/>
          </a:xfrm>
        </p:spPr>
        <p:txBody>
          <a:bodyPr>
            <a:normAutofit/>
          </a:bodyPr>
          <a:lstStyle>
            <a:lvl1pPr marL="0" indent="0" algn="l">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1447005" y="5469857"/>
            <a:ext cx="5525912" cy="320123"/>
          </a:xfrm>
        </p:spPr>
        <p:txBody>
          <a:bodyPr/>
          <a:lstStyle>
            <a:lvl1pPr algn="l">
              <a:defRPr/>
            </a:lvl1pPr>
          </a:lstStyle>
          <a:p>
            <a:pPr rtl="0"/>
            <a:fld id="{88189E88-87B7-4FE2-99B4-12D0782FBA76}" type="datetime1">
              <a:rPr lang="fr-FR" noProof="0" smtClean="0"/>
              <a:t>04/02/2025</a:t>
            </a:fld>
            <a:endParaRPr lang="fr-FR" noProof="0"/>
          </a:p>
        </p:txBody>
      </p:sp>
      <p:sp>
        <p:nvSpPr>
          <p:cNvPr id="6" name="Footer Placeholder 5"/>
          <p:cNvSpPr>
            <a:spLocks noGrp="1"/>
          </p:cNvSpPr>
          <p:nvPr>
            <p:ph type="ftr" sz="quarter" idx="11"/>
          </p:nvPr>
        </p:nvSpPr>
        <p:spPr>
          <a:xfrm>
            <a:off x="1447005" y="318641"/>
            <a:ext cx="5539561" cy="320931"/>
          </a:xfrm>
          <a:prstGeom prst="rect">
            <a:avLst/>
          </a:prstGeom>
        </p:spPr>
        <p:txBody>
          <a:bodyPr/>
          <a:lstStyle/>
          <a:p>
            <a:pPr rtl="0"/>
            <a:r>
              <a:rPr lang="fr-FR" noProof="0"/>
              <a:t>Ajouter un pied de page</a:t>
            </a:r>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pPr rtl="0"/>
              <a:t>‹N°›</a:t>
            </a:fld>
            <a:endParaRPr lang="fr-FR" noProof="0"/>
          </a:p>
        </p:txBody>
      </p:sp>
      <p:cxnSp>
        <p:nvCxnSpPr>
          <p:cNvPr id="31" name="Straight Connector 30"/>
          <p:cNvCxnSpPr/>
          <p:nvPr/>
        </p:nvCxnSpPr>
        <p:spPr>
          <a:xfrm>
            <a:off x="1447005" y="3143605"/>
            <a:ext cx="55259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1085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417150" y="802299"/>
            <a:ext cx="8634824" cy="2541431"/>
          </a:xfrm>
        </p:spPr>
        <p:txBody>
          <a:bodyPr bIns="0" anchor="b">
            <a:normAutofit/>
          </a:bodyPr>
          <a:lstStyle>
            <a:lvl1pPr algn="l">
              <a:defRPr sz="6598"/>
            </a:lvl1pPr>
          </a:lstStyle>
          <a:p>
            <a:r>
              <a:rPr lang="fr-FR"/>
              <a:t>Modifiez le style du titre</a:t>
            </a:r>
            <a:endParaRPr lang="en-US" dirty="0"/>
          </a:p>
        </p:txBody>
      </p:sp>
      <p:sp>
        <p:nvSpPr>
          <p:cNvPr id="3" name="Subtitle 2"/>
          <p:cNvSpPr>
            <a:spLocks noGrp="1"/>
          </p:cNvSpPr>
          <p:nvPr>
            <p:ph type="subTitle" idx="1"/>
          </p:nvPr>
        </p:nvSpPr>
        <p:spPr>
          <a:xfrm>
            <a:off x="2417150" y="3531205"/>
            <a:ext cx="8634823" cy="977621"/>
          </a:xfrm>
        </p:spPr>
        <p:txBody>
          <a:bodyPr tIns="91440" bIns="91440">
            <a:normAutofit/>
          </a:bodyPr>
          <a:lstStyle>
            <a:lvl1pPr marL="0" indent="0" algn="l">
              <a:buNone/>
              <a:defRPr sz="1799" b="0" cap="all" baseline="0">
                <a:solidFill>
                  <a:schemeClr val="tx1"/>
                </a:solidFill>
              </a:defRPr>
            </a:lvl1pPr>
            <a:lvl2pPr marL="457063" indent="0" algn="ctr">
              <a:buNone/>
              <a:defRPr sz="17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pPr rtl="0"/>
            <a:fld id="{8B4D22CB-5CE4-49F2-BC70-F2C776A203BD}" type="datetime1">
              <a:rPr lang="fr-FR" noProof="0" smtClean="0"/>
              <a:t>04/02/2025</a:t>
            </a:fld>
            <a:endParaRPr lang="fr-FR" noProof="0" dirty="0"/>
          </a:p>
        </p:txBody>
      </p:sp>
      <p:sp>
        <p:nvSpPr>
          <p:cNvPr id="5" name="Footer Placeholder 4"/>
          <p:cNvSpPr>
            <a:spLocks noGrp="1"/>
          </p:cNvSpPr>
          <p:nvPr>
            <p:ph type="ftr" sz="quarter" idx="11"/>
          </p:nvPr>
        </p:nvSpPr>
        <p:spPr>
          <a:xfrm>
            <a:off x="2415871" y="329308"/>
            <a:ext cx="4972620" cy="309201"/>
          </a:xfrm>
          <a:prstGeom prst="rect">
            <a:avLst/>
          </a:prstGeom>
        </p:spPr>
        <p:txBody>
          <a:bodyPr/>
          <a:lstStyle/>
          <a:p>
            <a:pPr rtl="0"/>
            <a:r>
              <a:rPr lang="fr-FR" noProof="0"/>
              <a:t>Ajouter un pied de page</a:t>
            </a:r>
          </a:p>
        </p:txBody>
      </p:sp>
      <p:sp>
        <p:nvSpPr>
          <p:cNvPr id="6" name="Slide Number Placeholder 5"/>
          <p:cNvSpPr>
            <a:spLocks noGrp="1"/>
          </p:cNvSpPr>
          <p:nvPr>
            <p:ph type="sldNum" sz="quarter" idx="12"/>
          </p:nvPr>
        </p:nvSpPr>
        <p:spPr>
          <a:xfrm>
            <a:off x="10702924" y="6281891"/>
            <a:ext cx="810808" cy="503578"/>
          </a:xfrm>
        </p:spPr>
        <p:txBody>
          <a:bodyPr/>
          <a:lstStyle/>
          <a:p>
            <a:pPr rtl="0"/>
            <a:fld id="{7DC1BBB0-96F0-4077-A278-0F3FB5C104D3}" type="slidenum">
              <a:rPr lang="fr-FR" noProof="0" smtClean="0"/>
              <a:pPr rtl="0"/>
              <a:t>‹N°›</a:t>
            </a:fld>
            <a:endParaRPr lang="fr-FR" noProof="0" dirty="0"/>
          </a:p>
        </p:txBody>
      </p:sp>
      <p:cxnSp>
        <p:nvCxnSpPr>
          <p:cNvPr id="15" name="Straight Connector 14"/>
          <p:cNvCxnSpPr/>
          <p:nvPr/>
        </p:nvCxnSpPr>
        <p:spPr>
          <a:xfrm>
            <a:off x="2417150" y="3528542"/>
            <a:ext cx="863482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185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3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Content Placeholder 2"/>
          <p:cNvSpPr>
            <a:spLocks noGrp="1"/>
          </p:cNvSpPr>
          <p:nvPr>
            <p:ph idx="1"/>
          </p:nvPr>
        </p:nvSpPr>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04/02/2025</a:t>
            </a:fld>
            <a:endParaRPr lang="fr-FR" noProof="0"/>
          </a:p>
        </p:txBody>
      </p:sp>
      <p:sp>
        <p:nvSpPr>
          <p:cNvPr id="5" name="Footer Placeholder 4"/>
          <p:cNvSpPr>
            <a:spLocks noGrp="1"/>
          </p:cNvSpPr>
          <p:nvPr>
            <p:ph type="ftr" sz="quarter" idx="11"/>
          </p:nvPr>
        </p:nvSpPr>
        <p:spPr>
          <a:xfrm>
            <a:off x="2349996" y="6237312"/>
            <a:ext cx="5937289" cy="548155"/>
          </a:xfrm>
          <a:prstGeom prst="rect">
            <a:avLst/>
          </a:prstGeom>
        </p:spPr>
        <p:txBody>
          <a:bodyPr/>
          <a:lstStyle/>
          <a:p>
            <a:pPr rtl="0"/>
            <a:r>
              <a:rPr lang="fr-FR" noProof="0"/>
              <a:t>Ajouter un pied de page</a:t>
            </a:r>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621804" y="1484784"/>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107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04/02/2025</a:t>
            </a:fld>
            <a:endParaRPr lang="fr-FR" noProof="0"/>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621804" y="1484784"/>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074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_Hyper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04/02/2025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067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a:xfrm>
            <a:off x="621804" y="1599996"/>
            <a:ext cx="5184576" cy="4277751"/>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04/02/2025</a:t>
            </a:fld>
            <a:endParaRPr lang="fr-FR" noProof="0"/>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621804" y="1484784"/>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Content Placeholder 2">
            <a:extLst>
              <a:ext uri="{FF2B5EF4-FFF2-40B4-BE49-F238E27FC236}">
                <a16:creationId xmlns:a16="http://schemas.microsoft.com/office/drawing/2014/main" id="{0EBD7781-6049-AFEC-89EF-D96ED1F80B1E}"/>
              </a:ext>
            </a:extLst>
          </p:cNvPr>
          <p:cNvSpPr>
            <a:spLocks noGrp="1"/>
          </p:cNvSpPr>
          <p:nvPr>
            <p:ph idx="13"/>
          </p:nvPr>
        </p:nvSpPr>
        <p:spPr>
          <a:xfrm>
            <a:off x="6370435" y="1599995"/>
            <a:ext cx="5184576" cy="4277751"/>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49127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453860" y="1756130"/>
            <a:ext cx="8640903" cy="1887950"/>
          </a:xfrm>
        </p:spPr>
        <p:txBody>
          <a:bodyPr anchor="b">
            <a:normAutofit/>
          </a:bodyPr>
          <a:lstStyle>
            <a:lvl1pPr algn="l">
              <a:defRPr sz="3599"/>
            </a:lvl1pPr>
          </a:lstStyle>
          <a:p>
            <a:r>
              <a:rPr lang="fr-FR"/>
              <a:t>Modifiez le style du titre</a:t>
            </a:r>
            <a:endParaRPr lang="en-US" dirty="0"/>
          </a:p>
        </p:txBody>
      </p:sp>
      <p:sp>
        <p:nvSpPr>
          <p:cNvPr id="3" name="Text Placeholder 2"/>
          <p:cNvSpPr>
            <a:spLocks noGrp="1"/>
          </p:cNvSpPr>
          <p:nvPr>
            <p:ph type="body" idx="1"/>
          </p:nvPr>
        </p:nvSpPr>
        <p:spPr>
          <a:xfrm>
            <a:off x="1453861" y="3806196"/>
            <a:ext cx="8628198" cy="1012929"/>
          </a:xfrm>
        </p:spPr>
        <p:txBody>
          <a:bodyPr tIns="91440">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fld id="{EAA9EE15-4C8F-4529-8089-D8BD6F7D601B}" type="datetime1">
              <a:rPr lang="fr-FR" noProof="0" smtClean="0"/>
              <a:t>04/02/2025</a:t>
            </a:fld>
            <a:endParaRPr lang="fr-FR" noProof="0"/>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pPr/>
              <a:t>‹N°›</a:t>
            </a:fld>
            <a:endParaRPr lang="fr-FR" noProof="0"/>
          </a:p>
        </p:txBody>
      </p:sp>
      <p:cxnSp>
        <p:nvCxnSpPr>
          <p:cNvPr id="15" name="Straight Connector 14"/>
          <p:cNvCxnSpPr/>
          <p:nvPr/>
        </p:nvCxnSpPr>
        <p:spPr>
          <a:xfrm>
            <a:off x="1453861" y="3804985"/>
            <a:ext cx="862819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93500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48840" y="804890"/>
            <a:ext cx="9603134" cy="1059305"/>
          </a:xfrm>
        </p:spPr>
        <p:txBody>
          <a:bodyPr/>
          <a:lstStyle/>
          <a:p>
            <a:r>
              <a:rPr lang="fr-FR" dirty="0"/>
              <a:t>Modifiez le style du titre</a:t>
            </a:r>
            <a:endParaRPr lang="en-US" dirty="0"/>
          </a:p>
        </p:txBody>
      </p:sp>
      <p:sp>
        <p:nvSpPr>
          <p:cNvPr id="3" name="Content Placeholder 2"/>
          <p:cNvSpPr>
            <a:spLocks noGrp="1"/>
          </p:cNvSpPr>
          <p:nvPr>
            <p:ph sz="half" idx="1"/>
          </p:nvPr>
        </p:nvSpPr>
        <p:spPr>
          <a:xfrm>
            <a:off x="1446954" y="2010879"/>
            <a:ext cx="4643942" cy="344859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412101" y="2017343"/>
            <a:ext cx="4643942" cy="344152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pPr rtl="0"/>
            <a:fld id="{6BB6E7CA-C97F-47E8-9811-801E2B51C372}" type="datetime1">
              <a:rPr lang="fr-FR" noProof="0" smtClean="0"/>
              <a:t>04/02/2025</a:t>
            </a:fld>
            <a:endParaRPr lang="fr-FR" noProof="0"/>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35" name="Straight Connector 34"/>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426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1804" y="277537"/>
            <a:ext cx="10945216" cy="1056319"/>
          </a:xfrm>
        </p:spPr>
        <p:txBody>
          <a:bodyPr/>
          <a:lstStyle/>
          <a:p>
            <a:r>
              <a:rPr lang="fr-FR"/>
              <a:t>Modifiez le style du titre</a:t>
            </a:r>
            <a:endParaRPr lang="en-US" dirty="0"/>
          </a:p>
        </p:txBody>
      </p:sp>
      <p:sp>
        <p:nvSpPr>
          <p:cNvPr id="3" name="Text Placeholder 2"/>
          <p:cNvSpPr>
            <a:spLocks noGrp="1"/>
          </p:cNvSpPr>
          <p:nvPr>
            <p:ph type="body" idx="1"/>
          </p:nvPr>
        </p:nvSpPr>
        <p:spPr>
          <a:xfrm>
            <a:off x="621804" y="1711334"/>
            <a:ext cx="5493364" cy="801943"/>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4" name="Content Placeholder 3"/>
          <p:cNvSpPr>
            <a:spLocks noGrp="1"/>
          </p:cNvSpPr>
          <p:nvPr>
            <p:ph sz="half" idx="2"/>
          </p:nvPr>
        </p:nvSpPr>
        <p:spPr>
          <a:xfrm>
            <a:off x="621804" y="2667818"/>
            <a:ext cx="5468952" cy="3209453"/>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Text Placeholder 4"/>
          <p:cNvSpPr>
            <a:spLocks noGrp="1"/>
          </p:cNvSpPr>
          <p:nvPr>
            <p:ph type="body" sz="quarter" idx="3"/>
          </p:nvPr>
        </p:nvSpPr>
        <p:spPr>
          <a:xfrm>
            <a:off x="6410692" y="1711334"/>
            <a:ext cx="5156328" cy="802237"/>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410692" y="2667818"/>
            <a:ext cx="5156328" cy="3209453"/>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Date Placeholder 6"/>
          <p:cNvSpPr>
            <a:spLocks noGrp="1"/>
          </p:cNvSpPr>
          <p:nvPr>
            <p:ph type="dt" sz="half" idx="10"/>
          </p:nvPr>
        </p:nvSpPr>
        <p:spPr/>
        <p:txBody>
          <a:bodyPr/>
          <a:lstStyle/>
          <a:p>
            <a:pPr rtl="0"/>
            <a:fld id="{D58CB542-E4FE-4FF1-AFB9-E2E1EF21DB7D}" type="datetime1">
              <a:rPr lang="fr-FR" noProof="0" smtClean="0"/>
              <a:t>04/02/2025</a:t>
            </a:fld>
            <a:endParaRPr lang="fr-FR" noProof="0"/>
          </a:p>
        </p:txBody>
      </p:sp>
      <p:sp>
        <p:nvSpPr>
          <p:cNvPr id="9" name="Slide Number Placeholder 8"/>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29" name="Straight Connector 28"/>
          <p:cNvCxnSpPr>
            <a:cxnSpLocks/>
          </p:cNvCxnSpPr>
          <p:nvPr/>
        </p:nvCxnSpPr>
        <p:spPr>
          <a:xfrm>
            <a:off x="621804" y="1556792"/>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31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fr-FR" dirty="0"/>
              <a:t>Modifiez le style du titre</a:t>
            </a:r>
            <a:endParaRPr lang="en-US" dirty="0"/>
          </a:p>
        </p:txBody>
      </p:sp>
      <p:sp>
        <p:nvSpPr>
          <p:cNvPr id="3" name="Date Placeholder 2"/>
          <p:cNvSpPr>
            <a:spLocks noGrp="1"/>
          </p:cNvSpPr>
          <p:nvPr>
            <p:ph type="dt" sz="half" idx="10"/>
          </p:nvPr>
        </p:nvSpPr>
        <p:spPr/>
        <p:txBody>
          <a:bodyPr/>
          <a:lstStyle/>
          <a:p>
            <a:pPr rtl="0"/>
            <a:fld id="{163EE9B7-5CC3-4433-BF13-176389D7BAE7}" type="datetime1">
              <a:rPr lang="fr-FR" noProof="0" smtClean="0"/>
              <a:t>04/02/2025</a:t>
            </a:fld>
            <a:endParaRPr lang="fr-FR" noProof="0"/>
          </a:p>
        </p:txBody>
      </p:sp>
      <p:sp>
        <p:nvSpPr>
          <p:cNvPr id="5" name="Slide Number Placeholder 4"/>
          <p:cNvSpPr>
            <a:spLocks noGrp="1"/>
          </p:cNvSpPr>
          <p:nvPr>
            <p:ph type="sldNum" sz="quarter" idx="12"/>
          </p:nvPr>
        </p:nvSpPr>
        <p:spPr/>
        <p:txBody>
          <a:bodyPr/>
          <a:lstStyle/>
          <a:p>
            <a:pPr rtl="0"/>
            <a:fld id="{7DC1BBB0-96F0-4077-A278-0F3FB5C104D3}" type="slidenum">
              <a:rPr lang="fr-FR" noProof="0" smtClean="0"/>
              <a:pPr/>
              <a:t>‹N°›</a:t>
            </a:fld>
            <a:endParaRPr lang="fr-FR" noProof="0"/>
          </a:p>
        </p:txBody>
      </p:sp>
      <p:cxnSp>
        <p:nvCxnSpPr>
          <p:cNvPr id="25" name="Straight Connector 24"/>
          <p:cNvCxnSpPr>
            <a:cxnSpLocks/>
          </p:cNvCxnSpPr>
          <p:nvPr/>
        </p:nvCxnSpPr>
        <p:spPr>
          <a:xfrm>
            <a:off x="621804" y="1556792"/>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8189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1_Titre seul">
    <p:spTree>
      <p:nvGrpSpPr>
        <p:cNvPr id="1" name=""/>
        <p:cNvGrpSpPr/>
        <p:nvPr/>
      </p:nvGrpSpPr>
      <p:grpSpPr>
        <a:xfrm>
          <a:off x="0" y="0"/>
          <a:ext cx="0" cy="0"/>
          <a:chOff x="0" y="0"/>
          <a:chExt cx="0" cy="0"/>
        </a:xfrm>
      </p:grpSpPr>
      <p:sp>
        <p:nvSpPr>
          <p:cNvPr id="2" name="Title 1"/>
          <p:cNvSpPr>
            <a:spLocks noGrp="1"/>
          </p:cNvSpPr>
          <p:nvPr>
            <p:ph type="title"/>
          </p:nvPr>
        </p:nvSpPr>
        <p:spPr>
          <a:xfrm>
            <a:off x="621804" y="300097"/>
            <a:ext cx="10945216" cy="608624"/>
          </a:xfrm>
        </p:spPr>
        <p:txBody>
          <a:bodyPr anchor="ctr" anchorCtr="0"/>
          <a:lstStyle/>
          <a:p>
            <a:r>
              <a:rPr lang="fr-FR" dirty="0"/>
              <a:t>Modifiez le style du titre</a:t>
            </a:r>
            <a:endParaRPr lang="en-US" dirty="0"/>
          </a:p>
        </p:txBody>
      </p:sp>
      <p:sp>
        <p:nvSpPr>
          <p:cNvPr id="3" name="Date Placeholder 2"/>
          <p:cNvSpPr>
            <a:spLocks noGrp="1"/>
          </p:cNvSpPr>
          <p:nvPr>
            <p:ph type="dt" sz="half" idx="10"/>
          </p:nvPr>
        </p:nvSpPr>
        <p:spPr/>
        <p:txBody>
          <a:bodyPr/>
          <a:lstStyle/>
          <a:p>
            <a:pPr rtl="0"/>
            <a:fld id="{163EE9B7-5CC3-4433-BF13-176389D7BAE7}" type="datetime1">
              <a:rPr lang="fr-FR" noProof="0" smtClean="0"/>
              <a:t>04/02/2025</a:t>
            </a:fld>
            <a:endParaRPr lang="fr-FR" noProof="0"/>
          </a:p>
        </p:txBody>
      </p:sp>
      <p:sp>
        <p:nvSpPr>
          <p:cNvPr id="5" name="Slide Number Placeholder 4"/>
          <p:cNvSpPr>
            <a:spLocks noGrp="1"/>
          </p:cNvSpPr>
          <p:nvPr>
            <p:ph type="sldNum" sz="quarter" idx="12"/>
          </p:nvPr>
        </p:nvSpPr>
        <p:spPr/>
        <p:txBody>
          <a:bodyPr/>
          <a:lstStyle/>
          <a:p>
            <a:pPr rtl="0"/>
            <a:fld id="{7DC1BBB0-96F0-4077-A278-0F3FB5C104D3}" type="slidenum">
              <a:rPr lang="fr-FR" noProof="0" smtClean="0"/>
              <a:pPr/>
              <a:t>‹N°›</a:t>
            </a:fld>
            <a:endParaRPr lang="fr-FR" noProof="0"/>
          </a:p>
        </p:txBody>
      </p:sp>
      <p:cxnSp>
        <p:nvCxnSpPr>
          <p:cNvPr id="25" name="Straight Connector 24"/>
          <p:cNvCxnSpPr>
            <a:cxnSpLocks/>
          </p:cNvCxnSpPr>
          <p:nvPr/>
        </p:nvCxnSpPr>
        <p:spPr>
          <a:xfrm>
            <a:off x="621804" y="980728"/>
            <a:ext cx="109452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59075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2804A039-92C5-451E-98F4-F62ED1612E7A}" type="datetime1">
              <a:rPr lang="fr-FR" noProof="0" smtClean="0"/>
              <a:t>04/02/2025</a:t>
            </a:fld>
            <a:endParaRPr lang="fr-FR" noProof="0"/>
          </a:p>
        </p:txBody>
      </p:sp>
      <p:sp>
        <p:nvSpPr>
          <p:cNvPr id="4" name="Slide Number Placeholder 3"/>
          <p:cNvSpPr>
            <a:spLocks noGrp="1"/>
          </p:cNvSpPr>
          <p:nvPr>
            <p:ph type="sldNum" sz="quarter" idx="12"/>
          </p:nvPr>
        </p:nvSpPr>
        <p:spPr/>
        <p:txBody>
          <a:bodyPr/>
          <a:lstStyle/>
          <a:p>
            <a:pPr rtl="0"/>
            <a:fld id="{7DC1BBB0-96F0-4077-A278-0F3FB5C104D3}" type="slidenum">
              <a:rPr lang="fr-FR" noProof="0" smtClean="0"/>
              <a:pPr/>
              <a:t>‹N°›</a:t>
            </a:fld>
            <a:endParaRPr lang="fr-FR" noProof="0"/>
          </a:p>
        </p:txBody>
      </p:sp>
    </p:spTree>
    <p:extLst>
      <p:ext uri="{BB962C8B-B14F-4D97-AF65-F5344CB8AC3E}">
        <p14:creationId xmlns:p14="http://schemas.microsoft.com/office/powerpoint/2010/main" val="158114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4295" y="798973"/>
            <a:ext cx="3272247" cy="2247117"/>
          </a:xfrm>
        </p:spPr>
        <p:txBody>
          <a:bodyPr anchor="b">
            <a:normAutofit/>
          </a:bodyPr>
          <a:lstStyle>
            <a:lvl1pPr algn="l">
              <a:defRPr sz="2399"/>
            </a:lvl1pPr>
          </a:lstStyle>
          <a:p>
            <a:r>
              <a:rPr lang="fr-FR"/>
              <a:t>Modifiez le style du titre</a:t>
            </a:r>
            <a:endParaRPr lang="en-US" dirty="0"/>
          </a:p>
        </p:txBody>
      </p:sp>
      <p:sp>
        <p:nvSpPr>
          <p:cNvPr id="3" name="Content Placeholder 2"/>
          <p:cNvSpPr>
            <a:spLocks noGrp="1"/>
          </p:cNvSpPr>
          <p:nvPr>
            <p:ph idx="1"/>
          </p:nvPr>
        </p:nvSpPr>
        <p:spPr>
          <a:xfrm>
            <a:off x="5042401" y="798974"/>
            <a:ext cx="6010904" cy="46588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444295" y="3205492"/>
            <a:ext cx="3274160" cy="2248181"/>
          </a:xfrm>
        </p:spPr>
        <p:txBody>
          <a:bodyPr/>
          <a:lstStyle>
            <a:lvl1pPr marL="0" indent="0" algn="l">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7C877503-8FE3-4BFB-95D7-84B6A36DB389}" type="datetime1">
              <a:rPr lang="fr-FR" noProof="0" smtClean="0"/>
              <a:t>04/02/2025</a:t>
            </a:fld>
            <a:endParaRPr lang="fr-FR" noProof="0"/>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17" name="Straight Connector 16"/>
          <p:cNvCxnSpPr/>
          <p:nvPr/>
        </p:nvCxnSpPr>
        <p:spPr>
          <a:xfrm>
            <a:off x="1447903" y="3205491"/>
            <a:ext cx="326863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204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grpSp>
        <p:nvGrpSpPr>
          <p:cNvPr id="8" name="Group 7"/>
          <p:cNvGrpSpPr/>
          <p:nvPr/>
        </p:nvGrpSpPr>
        <p:grpSpPr>
          <a:xfrm>
            <a:off x="7475440" y="482171"/>
            <a:ext cx="4073472"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0828" y="1129513"/>
            <a:ext cx="5530887" cy="1830584"/>
          </a:xfrm>
        </p:spPr>
        <p:txBody>
          <a:bodyPr anchor="b">
            <a:normAutofit/>
          </a:bodyPr>
          <a:lstStyle>
            <a:lvl1pPr>
              <a:defRPr sz="3199"/>
            </a:lvl1pPr>
          </a:lstStyle>
          <a:p>
            <a:r>
              <a:rPr lang="fr-FR"/>
              <a:t>Modifiez le style du titre</a:t>
            </a:r>
            <a:endParaRPr lang="en-US" dirty="0"/>
          </a:p>
        </p:txBody>
      </p:sp>
      <p:sp>
        <p:nvSpPr>
          <p:cNvPr id="3" name="Picture Placeholder 2"/>
          <p:cNvSpPr>
            <a:spLocks noGrp="1" noChangeAspect="1"/>
          </p:cNvSpPr>
          <p:nvPr>
            <p:ph type="pic" idx="1"/>
          </p:nvPr>
        </p:nvSpPr>
        <p:spPr>
          <a:xfrm>
            <a:off x="8122274" y="1122543"/>
            <a:ext cx="2790444" cy="3866327"/>
          </a:xfrm>
          <a:solidFill>
            <a:schemeClr val="bg1">
              <a:lumMod val="85000"/>
            </a:schemeClr>
          </a:solidFill>
          <a:ln w="9525" cap="sq">
            <a:noFill/>
            <a:miter lim="800000"/>
          </a:ln>
          <a:effectLst/>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fr-FR"/>
              <a:t>Cliquez sur l'icône pour ajouter une image</a:t>
            </a:r>
            <a:endParaRPr lang="en-US" dirty="0"/>
          </a:p>
        </p:txBody>
      </p:sp>
      <p:sp>
        <p:nvSpPr>
          <p:cNvPr id="4" name="Text Placeholder 3"/>
          <p:cNvSpPr>
            <a:spLocks noGrp="1"/>
          </p:cNvSpPr>
          <p:nvPr>
            <p:ph type="body" sz="half" idx="2"/>
          </p:nvPr>
        </p:nvSpPr>
        <p:spPr>
          <a:xfrm>
            <a:off x="1449951" y="3145992"/>
            <a:ext cx="5522965" cy="2003742"/>
          </a:xfrm>
        </p:spPr>
        <p:txBody>
          <a:bodyPr>
            <a:normAutofit/>
          </a:bodyPr>
          <a:lstStyle>
            <a:lvl1pPr marL="0" indent="0" algn="l">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1447005" y="5469857"/>
            <a:ext cx="5525912" cy="320123"/>
          </a:xfrm>
        </p:spPr>
        <p:txBody>
          <a:bodyPr/>
          <a:lstStyle>
            <a:lvl1pPr algn="l">
              <a:defRPr/>
            </a:lvl1pPr>
          </a:lstStyle>
          <a:p>
            <a:pPr rtl="0"/>
            <a:fld id="{88189E88-87B7-4FE2-99B4-12D0782FBA76}" type="datetime1">
              <a:rPr lang="fr-FR" noProof="0" smtClean="0"/>
              <a:t>04/02/2025</a:t>
            </a:fld>
            <a:endParaRPr lang="fr-FR" noProof="0"/>
          </a:p>
        </p:txBody>
      </p:sp>
      <p:sp>
        <p:nvSpPr>
          <p:cNvPr id="6" name="Footer Placeholder 5"/>
          <p:cNvSpPr>
            <a:spLocks noGrp="1"/>
          </p:cNvSpPr>
          <p:nvPr>
            <p:ph type="ftr" sz="quarter" idx="11"/>
          </p:nvPr>
        </p:nvSpPr>
        <p:spPr>
          <a:xfrm>
            <a:off x="1447005" y="318641"/>
            <a:ext cx="5539561" cy="320931"/>
          </a:xfrm>
          <a:prstGeom prst="rect">
            <a:avLst/>
          </a:prstGeom>
        </p:spPr>
        <p:txBody>
          <a:bodyPr/>
          <a:lstStyle/>
          <a:p>
            <a:pPr rtl="0"/>
            <a:r>
              <a:rPr lang="fr-FR" noProof="0"/>
              <a:t>Ajouter un pied de page</a:t>
            </a:r>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pPr rtl="0"/>
              <a:t>‹N°›</a:t>
            </a:fld>
            <a:endParaRPr lang="fr-FR" noProof="0"/>
          </a:p>
        </p:txBody>
      </p:sp>
      <p:cxnSp>
        <p:nvCxnSpPr>
          <p:cNvPr id="31" name="Straight Connector 30"/>
          <p:cNvCxnSpPr/>
          <p:nvPr/>
        </p:nvCxnSpPr>
        <p:spPr>
          <a:xfrm>
            <a:off x="1447005" y="3143605"/>
            <a:ext cx="55259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961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2_Image avec légende">
    <p:spTree>
      <p:nvGrpSpPr>
        <p:cNvPr id="1" name=""/>
        <p:cNvGrpSpPr/>
        <p:nvPr/>
      </p:nvGrpSpPr>
      <p:grpSpPr>
        <a:xfrm>
          <a:off x="0" y="0"/>
          <a:ext cx="0" cy="0"/>
          <a:chOff x="0" y="0"/>
          <a:chExt cx="0" cy="0"/>
        </a:xfrm>
      </p:grpSpPr>
      <p:grpSp>
        <p:nvGrpSpPr>
          <p:cNvPr id="8" name="Group 7"/>
          <p:cNvGrpSpPr/>
          <p:nvPr/>
        </p:nvGrpSpPr>
        <p:grpSpPr>
          <a:xfrm>
            <a:off x="7475440" y="482171"/>
            <a:ext cx="4073472"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0828" y="1129513"/>
            <a:ext cx="5530887" cy="1830584"/>
          </a:xfrm>
        </p:spPr>
        <p:txBody>
          <a:bodyPr anchor="b">
            <a:normAutofit/>
          </a:bodyPr>
          <a:lstStyle>
            <a:lvl1pPr>
              <a:defRPr sz="3199"/>
            </a:lvl1pPr>
          </a:lstStyle>
          <a:p>
            <a:r>
              <a:rPr lang="fr-FR" dirty="0"/>
              <a:t>Modifiez le style du titre</a:t>
            </a:r>
            <a:endParaRPr lang="en-US" dirty="0"/>
          </a:p>
        </p:txBody>
      </p:sp>
      <p:sp>
        <p:nvSpPr>
          <p:cNvPr id="3" name="Picture Placeholder 2"/>
          <p:cNvSpPr>
            <a:spLocks noGrp="1" noChangeAspect="1"/>
          </p:cNvSpPr>
          <p:nvPr>
            <p:ph type="pic" idx="1"/>
          </p:nvPr>
        </p:nvSpPr>
        <p:spPr>
          <a:xfrm>
            <a:off x="8122274" y="1122543"/>
            <a:ext cx="2790444" cy="3866327"/>
          </a:xfrm>
          <a:solidFill>
            <a:schemeClr val="bg1">
              <a:lumMod val="85000"/>
            </a:schemeClr>
          </a:solidFill>
          <a:ln w="9525" cap="sq">
            <a:noFill/>
            <a:miter lim="800000"/>
          </a:ln>
          <a:effectLst/>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fr-FR"/>
              <a:t>Cliquez sur l'icône pour ajouter une image</a:t>
            </a:r>
            <a:endParaRPr lang="en-US" dirty="0"/>
          </a:p>
        </p:txBody>
      </p:sp>
      <p:sp>
        <p:nvSpPr>
          <p:cNvPr id="4" name="Text Placeholder 3"/>
          <p:cNvSpPr>
            <a:spLocks noGrp="1"/>
          </p:cNvSpPr>
          <p:nvPr>
            <p:ph type="body" sz="half" idx="2"/>
          </p:nvPr>
        </p:nvSpPr>
        <p:spPr>
          <a:xfrm>
            <a:off x="1449951" y="3145992"/>
            <a:ext cx="5522965" cy="2003742"/>
          </a:xfrm>
        </p:spPr>
        <p:txBody>
          <a:bodyPr>
            <a:normAutofit/>
          </a:bodyPr>
          <a:lstStyle>
            <a:lvl1pPr marL="0" indent="0" algn="l">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1447005" y="5469857"/>
            <a:ext cx="5525912" cy="320123"/>
          </a:xfrm>
        </p:spPr>
        <p:txBody>
          <a:bodyPr/>
          <a:lstStyle>
            <a:lvl1pPr algn="l">
              <a:defRPr/>
            </a:lvl1pPr>
          </a:lstStyle>
          <a:p>
            <a:pPr rtl="0"/>
            <a:fld id="{88189E88-87B7-4FE2-99B4-12D0782FBA76}" type="datetime1">
              <a:rPr lang="fr-FR" noProof="0" smtClean="0"/>
              <a:t>04/02/2025</a:t>
            </a:fld>
            <a:endParaRPr lang="fr-FR" noProof="0"/>
          </a:p>
        </p:txBody>
      </p:sp>
      <p:sp>
        <p:nvSpPr>
          <p:cNvPr id="6" name="Footer Placeholder 5"/>
          <p:cNvSpPr>
            <a:spLocks noGrp="1"/>
          </p:cNvSpPr>
          <p:nvPr>
            <p:ph type="ftr" sz="quarter" idx="11"/>
          </p:nvPr>
        </p:nvSpPr>
        <p:spPr>
          <a:xfrm>
            <a:off x="1447005" y="318641"/>
            <a:ext cx="5539561" cy="320931"/>
          </a:xfrm>
          <a:prstGeom prst="rect">
            <a:avLst/>
          </a:prstGeom>
        </p:spPr>
        <p:txBody>
          <a:bodyPr/>
          <a:lstStyle/>
          <a:p>
            <a:pPr rtl="0"/>
            <a:r>
              <a:rPr lang="fr-FR" noProof="0"/>
              <a:t>Ajouter un pied de page</a:t>
            </a:r>
          </a:p>
        </p:txBody>
      </p:sp>
      <p:sp>
        <p:nvSpPr>
          <p:cNvPr id="7" name="Slide Number Placeholder 6"/>
          <p:cNvSpPr>
            <a:spLocks noGrp="1"/>
          </p:cNvSpPr>
          <p:nvPr>
            <p:ph type="sldNum" sz="quarter" idx="12"/>
          </p:nvPr>
        </p:nvSpPr>
        <p:spPr/>
        <p:txBody>
          <a:bodyPr/>
          <a:lstStyle/>
          <a:p>
            <a:pPr rtl="0"/>
            <a:fld id="{7DC1BBB0-96F0-4077-A278-0F3FB5C104D3}" type="slidenum">
              <a:rPr lang="fr-FR" noProof="0" smtClean="0"/>
              <a:pPr rtl="0"/>
              <a:t>‹N°›</a:t>
            </a:fld>
            <a:endParaRPr lang="fr-FR" noProof="0"/>
          </a:p>
        </p:txBody>
      </p:sp>
      <p:cxnSp>
        <p:nvCxnSpPr>
          <p:cNvPr id="31" name="Straight Connector 30"/>
          <p:cNvCxnSpPr/>
          <p:nvPr/>
        </p:nvCxnSpPr>
        <p:spPr>
          <a:xfrm>
            <a:off x="1447005" y="3143605"/>
            <a:ext cx="55259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538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i-Titre_Hyper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90000"/>
            <a:ext cx="5662412" cy="540000"/>
          </a:xfrm>
        </p:spPr>
        <p:txBody>
          <a:bodyPr/>
          <a:lstStyle/>
          <a:p>
            <a:r>
              <a:rPr lang="fr-FR" dirty="0"/>
              <a:t>Modifiez le style du titre</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04/02/2025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630000"/>
            <a:ext cx="56624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7043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DDCDBCCC-879C-455E-80FF-E4289787D5D8}" type="datetime1">
              <a:rPr lang="fr-FR" noProof="0" smtClean="0"/>
              <a:t>04/02/2025</a:t>
            </a:fld>
            <a:endParaRPr lang="fr-FR" noProof="0"/>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26" name="Straight Connector 25"/>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049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6653" y="798974"/>
            <a:ext cx="1615321" cy="4659889"/>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1444296" y="798974"/>
            <a:ext cx="7826791" cy="46598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ECDDB32A-C55B-476B-9949-B2DF7943B190}" type="datetime1">
              <a:rPr lang="fr-FR" noProof="0" smtClean="0"/>
              <a:t>04/02/2025</a:t>
            </a:fld>
            <a:endParaRPr lang="fr-FR" noProof="0"/>
          </a:p>
        </p:txBody>
      </p:sp>
      <p:sp>
        <p:nvSpPr>
          <p:cNvPr id="6" name="Slide Number Placeholder 5"/>
          <p:cNvSpPr>
            <a:spLocks noGrp="1"/>
          </p:cNvSpPr>
          <p:nvPr>
            <p:ph type="sldNum" sz="quarter" idx="12"/>
          </p:nvPr>
        </p:nvSpPr>
        <p:spPr/>
        <p:txBody>
          <a:bodyPr/>
          <a:lstStyle/>
          <a:p>
            <a:pPr rtl="0"/>
            <a:fld id="{7DC1BBB0-96F0-4077-A278-0F3FB5C104D3}" type="slidenum">
              <a:rPr lang="fr-FR" noProof="0" smtClean="0"/>
              <a:t>‹N°›</a:t>
            </a:fld>
            <a:endParaRPr lang="fr-FR" noProof="0"/>
          </a:p>
        </p:txBody>
      </p:sp>
      <p:cxnSp>
        <p:nvCxnSpPr>
          <p:cNvPr id="15" name="Straight Connector 14"/>
          <p:cNvCxnSpPr/>
          <p:nvPr/>
        </p:nvCxnSpPr>
        <p:spPr>
          <a:xfrm>
            <a:off x="9436653"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820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8538" y="609600"/>
            <a:ext cx="8913077" cy="3117040"/>
          </a:xfrm>
        </p:spPr>
        <p:txBody>
          <a:bodyPr anchor="ctr">
            <a:normAutofit/>
          </a:bodyPr>
          <a:lstStyle>
            <a:lvl1pPr algn="l">
              <a:defRPr sz="4799" b="0" cap="none"/>
            </a:lvl1pPr>
          </a:lstStyle>
          <a:p>
            <a:r>
              <a:rPr lang="fr-FR"/>
              <a:t>Modifiez le style du titre</a:t>
            </a:r>
            <a:endParaRPr lang="en-US" dirty="0"/>
          </a:p>
        </p:txBody>
      </p:sp>
      <p:sp>
        <p:nvSpPr>
          <p:cNvPr id="3" name="Text Placeholder 2"/>
          <p:cNvSpPr>
            <a:spLocks noGrp="1"/>
          </p:cNvSpPr>
          <p:nvPr>
            <p:ph type="body" idx="1"/>
          </p:nvPr>
        </p:nvSpPr>
        <p:spPr>
          <a:xfrm>
            <a:off x="2588538" y="4354046"/>
            <a:ext cx="8913077" cy="1555864"/>
          </a:xfrm>
        </p:spPr>
        <p:txBody>
          <a:bodyPr anchor="ctr">
            <a:normAutofit/>
          </a:bodyPr>
          <a:lstStyle>
            <a:lvl1pPr marL="0" indent="0" algn="l">
              <a:buNone/>
              <a:defRPr sz="1799">
                <a:solidFill>
                  <a:schemeClr val="tx1">
                    <a:lumMod val="65000"/>
                    <a:lumOff val="3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AEFF869-E145-4F14-AC9F-075644D490C3}" type="datetimeFigureOut">
              <a:rPr lang="fr-FR" smtClean="0"/>
              <a:t>04/02/2025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531674" y="3244140"/>
            <a:ext cx="779564" cy="365125"/>
          </a:xfrm>
        </p:spPr>
        <p:txBody>
          <a:bodyPr/>
          <a:lstStyle/>
          <a:p>
            <a:fld id="{2B37E0CB-3C35-4D88-8ABB-629F4251A257}" type="slidenum">
              <a:rPr lang="fr-FR" smtClean="0"/>
              <a:t>‹N°›</a:t>
            </a:fld>
            <a:endParaRPr lang="fr-FR"/>
          </a:p>
        </p:txBody>
      </p:sp>
    </p:spTree>
    <p:extLst>
      <p:ext uri="{BB962C8B-B14F-4D97-AF65-F5344CB8AC3E}">
        <p14:creationId xmlns:p14="http://schemas.microsoft.com/office/powerpoint/2010/main" val="19242361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8986D2-BEF2-D24E-0E89-6418291D509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91CFD7A-10E4-ED70-B616-22BA9FB9191F}"/>
              </a:ext>
            </a:extLst>
          </p:cNvPr>
          <p:cNvSpPr>
            <a:spLocks noGrp="1"/>
          </p:cNvSpPr>
          <p:nvPr>
            <p:ph type="dt" sz="half" idx="10"/>
          </p:nvPr>
        </p:nvSpPr>
        <p:spPr/>
        <p:txBody>
          <a:bodyPr/>
          <a:lstStyle/>
          <a:p>
            <a:pPr rtl="0"/>
            <a:fld id="{08431968-8F37-4418-BAF3-E7378CA550C9}" type="datetime1">
              <a:rPr lang="fr-FR" noProof="0" smtClean="0"/>
              <a:t>04/02/2025</a:t>
            </a:fld>
            <a:endParaRPr lang="fr-FR" noProof="0" dirty="0"/>
          </a:p>
        </p:txBody>
      </p:sp>
      <p:sp>
        <p:nvSpPr>
          <p:cNvPr id="4" name="Espace réservé du numéro de diapositive 3">
            <a:extLst>
              <a:ext uri="{FF2B5EF4-FFF2-40B4-BE49-F238E27FC236}">
                <a16:creationId xmlns:a16="http://schemas.microsoft.com/office/drawing/2014/main" id="{7E61159F-F80B-2080-1865-64B692AB5007}"/>
              </a:ext>
            </a:extLst>
          </p:cNvPr>
          <p:cNvSpPr>
            <a:spLocks noGrp="1"/>
          </p:cNvSpPr>
          <p:nvPr>
            <p:ph type="sldNum" sz="quarter" idx="11"/>
          </p:nvPr>
        </p:nvSpPr>
        <p:spPr/>
        <p:txBody>
          <a:bodyPr/>
          <a:lstStyle/>
          <a:p>
            <a:endParaRPr lang="fr-FR" dirty="0"/>
          </a:p>
        </p:txBody>
      </p:sp>
    </p:spTree>
    <p:extLst>
      <p:ext uri="{BB962C8B-B14F-4D97-AF65-F5344CB8AC3E}">
        <p14:creationId xmlns:p14="http://schemas.microsoft.com/office/powerpoint/2010/main" val="301187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_contenu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368000"/>
            <a:ext cx="11340000" cy="4716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04/02/2025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dirty="0"/>
          </a:p>
        </p:txBody>
      </p:sp>
      <p:cxnSp>
        <p:nvCxnSpPr>
          <p:cNvPr id="33" name="Straight Connector 32"/>
          <p:cNvCxnSpPr>
            <a:cxnSpLocks/>
          </p:cNvCxnSpPr>
          <p:nvPr/>
        </p:nvCxnSpPr>
        <p:spPr>
          <a:xfrm>
            <a:off x="432000" y="1188000"/>
            <a:ext cx="1134000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02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_contenu_Hyper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008000"/>
            <a:ext cx="11340000" cy="507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04/02/2025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981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_Comparaison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368000"/>
            <a:ext cx="5580000" cy="471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04/02/2025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1188000"/>
            <a:ext cx="1134000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193479" y="1368000"/>
            <a:ext cx="5580000" cy="471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320472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_Comparaison_Hyper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008000"/>
            <a:ext cx="5580000" cy="507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04/02/2025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193479" y="1008000"/>
            <a:ext cx="5580000" cy="5076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16180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_Comparaison_Sous_titre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288000"/>
            <a:ext cx="11340000" cy="72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2268000"/>
            <a:ext cx="5580000" cy="3816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04/02/2025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1188000"/>
            <a:ext cx="1134000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6193479" y="2268000"/>
            <a:ext cx="5580000" cy="3816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Text Placeholder 2">
            <a:extLst>
              <a:ext uri="{FF2B5EF4-FFF2-40B4-BE49-F238E27FC236}">
                <a16:creationId xmlns:a16="http://schemas.microsoft.com/office/drawing/2014/main" id="{C338D86E-95D4-4CA6-241B-F4C5E0AAAAA9}"/>
              </a:ext>
            </a:extLst>
          </p:cNvPr>
          <p:cNvSpPr>
            <a:spLocks noGrp="1"/>
          </p:cNvSpPr>
          <p:nvPr>
            <p:ph type="body" idx="14"/>
          </p:nvPr>
        </p:nvSpPr>
        <p:spPr>
          <a:xfrm>
            <a:off x="432000" y="1368000"/>
            <a:ext cx="5580000" cy="720000"/>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
        <p:nvSpPr>
          <p:cNvPr id="8" name="Text Placeholder 2">
            <a:extLst>
              <a:ext uri="{FF2B5EF4-FFF2-40B4-BE49-F238E27FC236}">
                <a16:creationId xmlns:a16="http://schemas.microsoft.com/office/drawing/2014/main" id="{1947FD88-0FD2-0376-0097-9ABD9DCC3F40}"/>
              </a:ext>
            </a:extLst>
          </p:cNvPr>
          <p:cNvSpPr>
            <a:spLocks noGrp="1"/>
          </p:cNvSpPr>
          <p:nvPr>
            <p:ph type="body" idx="15"/>
          </p:nvPr>
        </p:nvSpPr>
        <p:spPr>
          <a:xfrm>
            <a:off x="6192000" y="1368000"/>
            <a:ext cx="5580000" cy="720000"/>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dirty="0"/>
              <a:t>Cliquez pour modifier les styles du texte du masque</a:t>
            </a:r>
          </a:p>
        </p:txBody>
      </p:sp>
    </p:spTree>
    <p:extLst>
      <p:ext uri="{BB962C8B-B14F-4D97-AF65-F5344CB8AC3E}">
        <p14:creationId xmlns:p14="http://schemas.microsoft.com/office/powerpoint/2010/main" val="69184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re_Comparaison_Compact">
    <p:spTree>
      <p:nvGrpSpPr>
        <p:cNvPr id="1" name=""/>
        <p:cNvGrpSpPr/>
        <p:nvPr/>
      </p:nvGrpSpPr>
      <p:grpSpPr>
        <a:xfrm>
          <a:off x="0" y="0"/>
          <a:ext cx="0" cy="0"/>
          <a:chOff x="0" y="0"/>
          <a:chExt cx="0" cy="0"/>
        </a:xfrm>
      </p:grpSpPr>
      <p:sp>
        <p:nvSpPr>
          <p:cNvPr id="2" name="Title 1"/>
          <p:cNvSpPr>
            <a:spLocks noGrp="1"/>
          </p:cNvSpPr>
          <p:nvPr>
            <p:ph type="title"/>
          </p:nvPr>
        </p:nvSpPr>
        <p:spPr>
          <a:xfrm>
            <a:off x="432000" y="180000"/>
            <a:ext cx="11340000" cy="540000"/>
          </a:xfrm>
        </p:spPr>
        <p:txBody>
          <a:bodyPr/>
          <a:lstStyle/>
          <a:p>
            <a:r>
              <a:rPr lang="fr-FR" dirty="0"/>
              <a:t>Modifiez le style du titre</a:t>
            </a:r>
            <a:endParaRPr lang="en-US" dirty="0"/>
          </a:p>
        </p:txBody>
      </p:sp>
      <p:sp>
        <p:nvSpPr>
          <p:cNvPr id="3" name="Content Placeholder 2"/>
          <p:cNvSpPr>
            <a:spLocks noGrp="1"/>
          </p:cNvSpPr>
          <p:nvPr>
            <p:ph idx="1"/>
          </p:nvPr>
        </p:nvSpPr>
        <p:spPr>
          <a:xfrm>
            <a:off x="432000" y="1008000"/>
            <a:ext cx="11340000" cy="2268000"/>
          </a:xfrm>
        </p:spPr>
        <p:txBody>
          <a:bodyPr anchor="t"/>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rtl="0"/>
            <a:fld id="{FBE1D793-CA62-4A72-8E8B-A1140AD91434}" type="datetime1">
              <a:rPr lang="fr-FR" noProof="0" smtClean="0"/>
              <a:t>04/02/2025</a:t>
            </a:fld>
            <a:endParaRPr lang="fr-FR" noProof="0"/>
          </a:p>
        </p:txBody>
      </p:sp>
      <p:sp>
        <p:nvSpPr>
          <p:cNvPr id="6" name="Slide Number Placeholder 5"/>
          <p:cNvSpPr>
            <a:spLocks noGrp="1"/>
          </p:cNvSpPr>
          <p:nvPr>
            <p:ph type="sldNum" sz="quarter" idx="12"/>
          </p:nvPr>
        </p:nvSpPr>
        <p:spPr>
          <a:xfrm>
            <a:off x="10944000" y="6379079"/>
            <a:ext cx="810808" cy="406389"/>
          </a:xfrm>
        </p:spPr>
        <p:txBody>
          <a:bodyPr/>
          <a:lstStyle/>
          <a:p>
            <a:pPr rtl="0"/>
            <a:fld id="{7DC1BBB0-96F0-4077-A278-0F3FB5C104D3}" type="slidenum">
              <a:rPr lang="fr-FR" noProof="0" smtClean="0"/>
              <a:t>‹N°›</a:t>
            </a:fld>
            <a:endParaRPr lang="fr-FR" noProof="0"/>
          </a:p>
        </p:txBody>
      </p:sp>
      <p:cxnSp>
        <p:nvCxnSpPr>
          <p:cNvPr id="33" name="Straight Connector 32"/>
          <p:cNvCxnSpPr>
            <a:cxnSpLocks/>
          </p:cNvCxnSpPr>
          <p:nvPr/>
        </p:nvCxnSpPr>
        <p:spPr>
          <a:xfrm>
            <a:off x="432000" y="864000"/>
            <a:ext cx="1134000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Content Placeholder 2">
            <a:extLst>
              <a:ext uri="{FF2B5EF4-FFF2-40B4-BE49-F238E27FC236}">
                <a16:creationId xmlns:a16="http://schemas.microsoft.com/office/drawing/2014/main" id="{E009F31D-9FAA-89B6-1D64-62CB40398F94}"/>
              </a:ext>
            </a:extLst>
          </p:cNvPr>
          <p:cNvSpPr>
            <a:spLocks noGrp="1"/>
          </p:cNvSpPr>
          <p:nvPr>
            <p:ph idx="13"/>
          </p:nvPr>
        </p:nvSpPr>
        <p:spPr>
          <a:xfrm>
            <a:off x="432000" y="3816000"/>
            <a:ext cx="11340000" cy="2232000"/>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Flèche : bas 7">
            <a:extLst>
              <a:ext uri="{FF2B5EF4-FFF2-40B4-BE49-F238E27FC236}">
                <a16:creationId xmlns:a16="http://schemas.microsoft.com/office/drawing/2014/main" id="{01C2BD24-D3F4-AD69-1D79-AE429431A269}"/>
              </a:ext>
            </a:extLst>
          </p:cNvPr>
          <p:cNvSpPr/>
          <p:nvPr userDrawn="1"/>
        </p:nvSpPr>
        <p:spPr>
          <a:xfrm>
            <a:off x="5741960" y="3276000"/>
            <a:ext cx="720080" cy="540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6886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 Target="../slides/slide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85000"/>
              </a:schemeClr>
            </a:gs>
          </a:gsLst>
          <a:path path="circle">
            <a:fillToRect l="43000" r="43000" b="100000"/>
          </a:path>
          <a:tileRect/>
        </a:gradFill>
        <a:effectLst/>
      </p:bgPr>
    </p:bg>
    <p:spTree>
      <p:nvGrpSpPr>
        <p:cNvPr id="1" name=""/>
        <p:cNvGrpSpPr/>
        <p:nvPr/>
      </p:nvGrpSpPr>
      <p:grpSpPr>
        <a:xfrm>
          <a:off x="0" y="0"/>
          <a:ext cx="0" cy="0"/>
          <a:chOff x="0" y="0"/>
          <a:chExt cx="0" cy="0"/>
        </a:xfrm>
      </p:grpSpPr>
      <p:pic>
        <p:nvPicPr>
          <p:cNvPr id="12" name="Image 11" descr="Bouteille contour">
            <a:extLst>
              <a:ext uri="{FF2B5EF4-FFF2-40B4-BE49-F238E27FC236}">
                <a16:creationId xmlns:a16="http://schemas.microsoft.com/office/drawing/2014/main" id="{C47715C6-F162-9764-86A5-87D268341414}"/>
              </a:ext>
            </a:extLst>
          </p:cNvPr>
          <p:cNvPicPr>
            <a:picLocks noChangeAspect="1"/>
          </p:cNvPicPr>
          <p:nvPr userDrawn="1"/>
        </p:nvPicPr>
        <p:blipFill>
          <a:blip r:embed="rId35">
            <a:extLst>
              <a:ext uri="{96DAC541-7B7A-43D3-8B79-37D633B846F1}">
                <asvg:svgBlip xmlns:asvg="http://schemas.microsoft.com/office/drawing/2016/SVG/main" r:embed="rId36"/>
              </a:ext>
            </a:extLst>
          </a:blip>
          <a:srcRect l="30043" r="27955"/>
          <a:stretch/>
        </p:blipFill>
        <p:spPr>
          <a:xfrm>
            <a:off x="9206487" y="-34591"/>
            <a:ext cx="2560825" cy="6096851"/>
          </a:xfrm>
          <a:prstGeom prst="rect">
            <a:avLst/>
          </a:prstGeom>
        </p:spPr>
      </p:pic>
      <p:sp>
        <p:nvSpPr>
          <p:cNvPr id="2" name="Title Placeholder 1"/>
          <p:cNvSpPr>
            <a:spLocks noGrp="1"/>
          </p:cNvSpPr>
          <p:nvPr>
            <p:ph type="title"/>
          </p:nvPr>
        </p:nvSpPr>
        <p:spPr>
          <a:xfrm>
            <a:off x="621804" y="300096"/>
            <a:ext cx="10945216" cy="1049235"/>
          </a:xfrm>
          <a:prstGeom prst="rect">
            <a:avLst/>
          </a:prstGeom>
        </p:spPr>
        <p:txBody>
          <a:bodyPr vert="horz" lIns="91440" tIns="45720" rIns="91440" bIns="45720" rtlCol="0" anchor="t">
            <a:normAutofit/>
          </a:bodyPr>
          <a:lstStyle/>
          <a:p>
            <a:r>
              <a:rPr lang="fr-FR" dirty="0"/>
              <a:t>Modifiez le style du titre</a:t>
            </a:r>
            <a:endParaRPr lang="en-US" dirty="0"/>
          </a:p>
        </p:txBody>
      </p:sp>
      <p:sp>
        <p:nvSpPr>
          <p:cNvPr id="3" name="Text Placeholder 2"/>
          <p:cNvSpPr>
            <a:spLocks noGrp="1"/>
          </p:cNvSpPr>
          <p:nvPr>
            <p:ph type="body" idx="1"/>
          </p:nvPr>
        </p:nvSpPr>
        <p:spPr>
          <a:xfrm>
            <a:off x="621804" y="1599996"/>
            <a:ext cx="10945216" cy="4277751"/>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432000" y="6408000"/>
            <a:ext cx="1008112" cy="360000"/>
          </a:xfrm>
          <a:prstGeom prst="rect">
            <a:avLst/>
          </a:prstGeom>
        </p:spPr>
        <p:txBody>
          <a:bodyPr vert="horz" lIns="72000" tIns="36000" rIns="72000" bIns="36000" rtlCol="0" anchor="ctr" anchorCtr="1"/>
          <a:lstStyle>
            <a:lvl1pPr algn="r">
              <a:defRPr sz="1000">
                <a:solidFill>
                  <a:schemeClr val="tx1">
                    <a:tint val="75000"/>
                  </a:schemeClr>
                </a:solidFill>
              </a:defRPr>
            </a:lvl1pPr>
          </a:lstStyle>
          <a:p>
            <a:pPr rtl="0"/>
            <a:fld id="{08431968-8F37-4418-BAF3-E7378CA550C9}" type="datetime1">
              <a:rPr lang="fr-FR" noProof="0" smtClean="0"/>
              <a:t>04/02/2025</a:t>
            </a:fld>
            <a:endParaRPr lang="fr-FR" noProof="0" dirty="0"/>
          </a:p>
        </p:txBody>
      </p:sp>
      <p:sp>
        <p:nvSpPr>
          <p:cNvPr id="6" name="Slide Number Placeholder 5"/>
          <p:cNvSpPr>
            <a:spLocks noGrp="1"/>
          </p:cNvSpPr>
          <p:nvPr>
            <p:ph type="sldNum" sz="quarter" idx="4"/>
          </p:nvPr>
        </p:nvSpPr>
        <p:spPr>
          <a:xfrm>
            <a:off x="10980000" y="6408000"/>
            <a:ext cx="720000" cy="360000"/>
          </a:xfrm>
          <a:prstGeom prst="rect">
            <a:avLst/>
          </a:prstGeom>
        </p:spPr>
        <p:txBody>
          <a:bodyPr vert="horz" lIns="91440" tIns="45720" rIns="91440" bIns="45720" rtlCol="0" anchor="t"/>
          <a:lstStyle>
            <a:lvl1pPr algn="r">
              <a:defRPr sz="1400">
                <a:solidFill>
                  <a:schemeClr val="accent1"/>
                </a:solidFill>
              </a:defRPr>
            </a:lvl1pPr>
          </a:lstStyle>
          <a:p>
            <a:fld id="{9B0FA7CA-F972-4796-96EF-266664230B25}" type="slidenum">
              <a:rPr lang="fr-FR" smtClean="0"/>
              <a:pPr/>
              <a:t>‹N°›</a:t>
            </a:fld>
            <a:endParaRPr lang="fr-FR" dirty="0"/>
          </a:p>
        </p:txBody>
      </p:sp>
      <p:cxnSp>
        <p:nvCxnSpPr>
          <p:cNvPr id="10" name="Straight Connector 9"/>
          <p:cNvCxnSpPr/>
          <p:nvPr/>
        </p:nvCxnSpPr>
        <p:spPr>
          <a:xfrm>
            <a:off x="0" y="6264000"/>
            <a:ext cx="12188825"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7" name="Image 16" descr="Logo bottleneck&#10;">
            <a:hlinkClick r:id="rId37" action="ppaction://hlinksldjump"/>
            <a:extLst>
              <a:ext uri="{FF2B5EF4-FFF2-40B4-BE49-F238E27FC236}">
                <a16:creationId xmlns:a16="http://schemas.microsoft.com/office/drawing/2014/main" id="{B78CA450-FD65-B1BF-1B79-6893F10FF912}"/>
              </a:ext>
            </a:extLst>
          </p:cNvPr>
          <p:cNvPicPr>
            <a:picLocks noChangeAspect="1"/>
          </p:cNvPicPr>
          <p:nvPr userDrawn="1"/>
        </p:nvPicPr>
        <p:blipFill>
          <a:blip r:embed="rId38"/>
          <a:srcRect t="60596" r="21476" b="21742"/>
          <a:stretch/>
        </p:blipFill>
        <p:spPr>
          <a:xfrm>
            <a:off x="4262747" y="6336000"/>
            <a:ext cx="3663329" cy="475284"/>
          </a:xfrm>
          <a:prstGeom prst="rect">
            <a:avLst/>
          </a:prstGeom>
        </p:spPr>
      </p:pic>
    </p:spTree>
    <p:extLst>
      <p:ext uri="{BB962C8B-B14F-4D97-AF65-F5344CB8AC3E}">
        <p14:creationId xmlns:p14="http://schemas.microsoft.com/office/powerpoint/2010/main" val="4183107541"/>
      </p:ext>
    </p:extLst>
  </p:cSld>
  <p:clrMap bg1="lt1" tx1="dk1" bg2="lt2" tx2="dk2" accent1="accent1" accent2="accent2" accent3="accent3" accent4="accent4" accent5="accent5" accent6="accent6" hlink="hlink" folHlink="folHlink"/>
  <p:sldLayoutIdLst>
    <p:sldLayoutId id="2147483690" r:id="rId1"/>
    <p:sldLayoutId id="2147483702" r:id="rId2"/>
    <p:sldLayoutId id="2147483708" r:id="rId3"/>
    <p:sldLayoutId id="2147483662" r:id="rId4"/>
    <p:sldLayoutId id="2147483703" r:id="rId5"/>
    <p:sldLayoutId id="2147483692" r:id="rId6"/>
    <p:sldLayoutId id="2147483705" r:id="rId7"/>
    <p:sldLayoutId id="2147483695" r:id="rId8"/>
    <p:sldLayoutId id="2147483704" r:id="rId9"/>
    <p:sldLayoutId id="2147483696" r:id="rId10"/>
    <p:sldLayoutId id="2147483697" r:id="rId11"/>
    <p:sldLayoutId id="2147483698" r:id="rId12"/>
    <p:sldLayoutId id="2147483699" r:id="rId13"/>
    <p:sldLayoutId id="2147483700" r:id="rId14"/>
    <p:sldLayoutId id="2147483701" r:id="rId15"/>
    <p:sldLayoutId id="2147483669" r:id="rId16"/>
    <p:sldLayoutId id="2147483661" r:id="rId17"/>
    <p:sldLayoutId id="2147483689" r:id="rId18"/>
    <p:sldLayoutId id="2147483673" r:id="rId19"/>
    <p:sldLayoutId id="2147483672" r:id="rId20"/>
    <p:sldLayoutId id="2147483663" r:id="rId21"/>
    <p:sldLayoutId id="2147483664" r:id="rId22"/>
    <p:sldLayoutId id="2147483665" r:id="rId23"/>
    <p:sldLayoutId id="2147483666" r:id="rId24"/>
    <p:sldLayoutId id="2147483687" r:id="rId25"/>
    <p:sldLayoutId id="2147483667" r:id="rId26"/>
    <p:sldLayoutId id="2147483668" r:id="rId27"/>
    <p:sldLayoutId id="2147483693" r:id="rId28"/>
    <p:sldLayoutId id="2147483706" r:id="rId29"/>
    <p:sldLayoutId id="2147483670" r:id="rId30"/>
    <p:sldLayoutId id="2147483671" r:id="rId31"/>
    <p:sldLayoutId id="2147483688" r:id="rId32"/>
    <p:sldLayoutId id="2147483707"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126" rtl="0" eaLnBrk="1" latinLnBrk="0" hangingPunct="1">
        <a:lnSpc>
          <a:spcPct val="90000"/>
        </a:lnSpc>
        <a:spcBef>
          <a:spcPct val="0"/>
        </a:spcBef>
        <a:buNone/>
        <a:defRPr sz="3199" b="0" i="0" kern="1200" cap="none" baseline="0">
          <a:solidFill>
            <a:schemeClr val="tx1"/>
          </a:solidFill>
          <a:effectLst/>
          <a:latin typeface="+mj-lt"/>
          <a:ea typeface="+mj-ea"/>
          <a:cs typeface="+mj-cs"/>
        </a:defRPr>
      </a:lvl1pPr>
    </p:titleStyle>
    <p:body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svg"/><Relationship Id="rId10" Type="http://schemas.openxmlformats.org/officeDocument/2006/relationships/hyperlink" Target="https://www.flaticon.com/free-icon/python_5968350?term=python&amp;page=1&amp;position=5&amp;origin=search&amp;related_id=5968350" TargetMode="External"/><Relationship Id="rId4" Type="http://schemas.openxmlformats.org/officeDocument/2006/relationships/image" Target="../media/image5.png"/><Relationship Id="rId9" Type="http://schemas.openxmlformats.org/officeDocument/2006/relationships/image" Target="../media/image10.svg"/></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46.png"/><Relationship Id="rId11" Type="http://schemas.openxmlformats.org/officeDocument/2006/relationships/image" Target="../media/image28.svg"/><Relationship Id="rId5" Type="http://schemas.openxmlformats.org/officeDocument/2006/relationships/image" Target="../media/image45.png"/><Relationship Id="rId10" Type="http://schemas.openxmlformats.org/officeDocument/2006/relationships/image" Target="../media/image27.png"/><Relationship Id="rId4" Type="http://schemas.openxmlformats.org/officeDocument/2006/relationships/image" Target="../media/image44.png"/><Relationship Id="rId9"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0.png"/><Relationship Id="rId7" Type="http://schemas.openxmlformats.org/officeDocument/2006/relationships/image" Target="../media/image56.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1.png"/><Relationship Id="rId9" Type="http://schemas.openxmlformats.org/officeDocument/2006/relationships/image" Target="../media/image58.png"/></Relationships>
</file>

<file path=ppt/slides/_rels/slide13.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15.xml"/><Relationship Id="rId7" Type="http://schemas.openxmlformats.org/officeDocument/2006/relationships/slide" Target="slide22.xml"/><Relationship Id="rId2" Type="http://schemas.openxmlformats.org/officeDocument/2006/relationships/slide" Target="slide14.xml"/><Relationship Id="rId1" Type="http://schemas.openxmlformats.org/officeDocument/2006/relationships/slideLayout" Target="../slideLayouts/slideLayout4.xml"/><Relationship Id="rId6" Type="http://schemas.openxmlformats.org/officeDocument/2006/relationships/slide" Target="slide20.xml"/><Relationship Id="rId5" Type="http://schemas.openxmlformats.org/officeDocument/2006/relationships/slide" Target="slide18.xml"/><Relationship Id="rId10" Type="http://schemas.openxmlformats.org/officeDocument/2006/relationships/image" Target="../media/image16.svg"/><Relationship Id="rId4" Type="http://schemas.openxmlformats.org/officeDocument/2006/relationships/slide" Target="slide16.xml"/><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3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3.xml"/><Relationship Id="rId5" Type="http://schemas.openxmlformats.org/officeDocument/2006/relationships/image" Target="../media/image60.pn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33.xml"/><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33.xml"/><Relationship Id="rId6" Type="http://schemas.openxmlformats.org/officeDocument/2006/relationships/image" Target="../media/image60.png"/><Relationship Id="rId5" Type="http://schemas.openxmlformats.org/officeDocument/2006/relationships/image" Target="../media/image76.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33.xml"/><Relationship Id="rId5" Type="http://schemas.openxmlformats.org/officeDocument/2006/relationships/image" Target="../media/image79.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80.png"/><Relationship Id="rId7"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60.png"/><Relationship Id="rId11" Type="http://schemas.openxmlformats.org/officeDocument/2006/relationships/image" Target="../media/image79.png"/><Relationship Id="rId5" Type="http://schemas.openxmlformats.org/officeDocument/2006/relationships/image" Target="../media/image59.png"/><Relationship Id="rId10" Type="http://schemas.openxmlformats.org/officeDocument/2006/relationships/image" Target="../media/image83.png"/><Relationship Id="rId4" Type="http://schemas.openxmlformats.org/officeDocument/2006/relationships/image" Target="../media/image81.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4.png"/><Relationship Id="rId7" Type="http://schemas.openxmlformats.org/officeDocument/2006/relationships/image" Target="../media/image28.svg"/><Relationship Id="rId2" Type="http://schemas.openxmlformats.org/officeDocument/2006/relationships/notesSlide" Target="../notesSlides/notesSlide16.xml"/><Relationship Id="rId1" Type="http://schemas.openxmlformats.org/officeDocument/2006/relationships/slideLayout" Target="../slideLayouts/slideLayout33.xml"/><Relationship Id="rId6" Type="http://schemas.openxmlformats.org/officeDocument/2006/relationships/image" Target="../media/image27.png"/><Relationship Id="rId5" Type="http://schemas.openxmlformats.org/officeDocument/2006/relationships/image" Target="../media/image86.png"/><Relationship Id="rId10" Type="http://schemas.openxmlformats.org/officeDocument/2006/relationships/image" Target="../media/image89.png"/><Relationship Id="rId4" Type="http://schemas.openxmlformats.org/officeDocument/2006/relationships/image" Target="../media/image85.png"/><Relationship Id="rId9" Type="http://schemas.openxmlformats.org/officeDocument/2006/relationships/image" Target="../media/image88.png"/></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33.xml"/><Relationship Id="rId4" Type="http://schemas.openxmlformats.org/officeDocument/2006/relationships/image" Target="../media/image91.png"/></Relationships>
</file>

<file path=ppt/slides/_rels/slide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33.xml"/><Relationship Id="rId6" Type="http://schemas.openxmlformats.org/officeDocument/2006/relationships/image" Target="../media/image92.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5.png"/></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96.png"/><Relationship Id="rId7"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88.png"/><Relationship Id="rId4" Type="http://schemas.openxmlformats.org/officeDocument/2006/relationships/image" Target="../media/image39.png"/><Relationship Id="rId9" Type="http://schemas.openxmlformats.org/officeDocument/2006/relationships/image" Target="../media/image28.sv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1.png"/><Relationship Id="rId7" Type="http://schemas.openxmlformats.org/officeDocument/2006/relationships/image" Target="../media/image13.png"/><Relationship Id="rId2" Type="http://schemas.openxmlformats.org/officeDocument/2006/relationships/slide" Target="slide4.xml"/><Relationship Id="rId1" Type="http://schemas.openxmlformats.org/officeDocument/2006/relationships/slideLayout" Target="../slideLayouts/slideLayout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slide" Target="slide7.xml"/><Relationship Id="rId7" Type="http://schemas.openxmlformats.org/officeDocument/2006/relationships/image" Target="../media/image15.png"/><Relationship Id="rId2" Type="http://schemas.openxmlformats.org/officeDocument/2006/relationships/slide" Target="slide6.xml"/><Relationship Id="rId1" Type="http://schemas.openxmlformats.org/officeDocument/2006/relationships/slideLayout" Target="../slideLayouts/slideLayout4.xml"/><Relationship Id="rId6" Type="http://schemas.openxmlformats.org/officeDocument/2006/relationships/slide" Target="slide12.xml"/><Relationship Id="rId5" Type="http://schemas.openxmlformats.org/officeDocument/2006/relationships/slide" Target="slide11.xml"/><Relationship Id="rId4" Type="http://schemas.openxmlformats.org/officeDocument/2006/relationships/slide" Target="slide9.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33.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37.png"/><Relationship Id="rId11" Type="http://schemas.openxmlformats.org/officeDocument/2006/relationships/image" Target="../media/image28.svg"/><Relationship Id="rId5" Type="http://schemas.openxmlformats.org/officeDocument/2006/relationships/image" Target="../media/image36.png"/><Relationship Id="rId10" Type="http://schemas.openxmlformats.org/officeDocument/2006/relationships/image" Target="../media/image27.png"/><Relationship Id="rId4" Type="http://schemas.openxmlformats.org/officeDocument/2006/relationships/image" Target="../media/image35.png"/><Relationship Id="rId9"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a:extLst>
            <a:ext uri="{FF2B5EF4-FFF2-40B4-BE49-F238E27FC236}">
              <a16:creationId xmlns:a16="http://schemas.microsoft.com/office/drawing/2014/main" id="{AFF74250-B4FF-00A7-C7C0-050E0B5D3B52}"/>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5F9ED41C-AA66-32D5-1592-4FC0CBFA7EE3}"/>
              </a:ext>
            </a:extLst>
          </p:cNvPr>
          <p:cNvSpPr>
            <a:spLocks noGrp="1"/>
          </p:cNvSpPr>
          <p:nvPr>
            <p:ph type="title"/>
          </p:nvPr>
        </p:nvSpPr>
        <p:spPr>
          <a:xfrm>
            <a:off x="837605" y="1470190"/>
            <a:ext cx="4824759" cy="2649854"/>
          </a:xfrm>
          <a:gradFill flip="none" rotWithShape="1">
            <a:gsLst>
              <a:gs pos="86000">
                <a:schemeClr val="accent3">
                  <a:lumMod val="50000"/>
                </a:schemeClr>
              </a:gs>
              <a:gs pos="100000">
                <a:schemeClr val="bg1"/>
              </a:gs>
            </a:gsLst>
            <a:lin ang="2700000" scaled="1"/>
            <a:tileRect/>
          </a:gradFill>
        </p:spPr>
        <p:txBody>
          <a:bodyPr vert="horz" lIns="91416" tIns="45708" rIns="91416" bIns="45708" rtlCol="0" anchor="ctr">
            <a:normAutofit/>
          </a:bodyPr>
          <a:lstStyle/>
          <a:p>
            <a:r>
              <a:rPr lang="fr-FR" sz="3600" dirty="0">
                <a:solidFill>
                  <a:srgbClr val="FFFFFF"/>
                </a:solidFill>
              </a:rPr>
              <a:t>Optimiser et analyser </a:t>
            </a:r>
            <a:br>
              <a:rPr lang="fr-FR" sz="3600" dirty="0">
                <a:solidFill>
                  <a:srgbClr val="FFFFFF"/>
                </a:solidFill>
              </a:rPr>
            </a:br>
            <a:r>
              <a:rPr lang="fr-FR" sz="3600" dirty="0">
                <a:solidFill>
                  <a:srgbClr val="FFFFFF"/>
                </a:solidFill>
              </a:rPr>
              <a:t>des données </a:t>
            </a:r>
            <a:br>
              <a:rPr lang="fr-FR" sz="3600" dirty="0">
                <a:solidFill>
                  <a:srgbClr val="FFFFFF"/>
                </a:solidFill>
              </a:rPr>
            </a:br>
            <a:r>
              <a:rPr lang="fr-FR" sz="3600" dirty="0">
                <a:solidFill>
                  <a:srgbClr val="FFFFFF"/>
                </a:solidFill>
              </a:rPr>
              <a:t>de ventes en lignes</a:t>
            </a:r>
            <a:endParaRPr lang="en-US" sz="3600" dirty="0">
              <a:solidFill>
                <a:srgbClr val="FFFFFF"/>
              </a:solidFill>
            </a:endParaRPr>
          </a:p>
        </p:txBody>
      </p:sp>
      <p:sp>
        <p:nvSpPr>
          <p:cNvPr id="5" name="Espace réservé du texte 4">
            <a:extLst>
              <a:ext uri="{FF2B5EF4-FFF2-40B4-BE49-F238E27FC236}">
                <a16:creationId xmlns:a16="http://schemas.microsoft.com/office/drawing/2014/main" id="{18F0FAB2-285E-0D34-50EA-7C3485CBF40C}"/>
              </a:ext>
            </a:extLst>
          </p:cNvPr>
          <p:cNvSpPr>
            <a:spLocks noGrp="1"/>
          </p:cNvSpPr>
          <p:nvPr>
            <p:ph type="body" idx="1"/>
          </p:nvPr>
        </p:nvSpPr>
        <p:spPr>
          <a:xfrm>
            <a:off x="7248345" y="3943285"/>
            <a:ext cx="3312000" cy="1553678"/>
          </a:xfrm>
          <a:gradFill flip="none" rotWithShape="1">
            <a:gsLst>
              <a:gs pos="86000">
                <a:schemeClr val="accent3">
                  <a:lumMod val="50000"/>
                </a:schemeClr>
              </a:gs>
              <a:gs pos="100000">
                <a:schemeClr val="bg1"/>
              </a:gs>
            </a:gsLst>
            <a:lin ang="2700000" scaled="1"/>
            <a:tileRect/>
          </a:gradFill>
        </p:spPr>
        <p:txBody>
          <a:bodyPr vert="horz" lIns="91416" tIns="45708" rIns="91416" bIns="45708" rtlCol="0" anchor="ctr">
            <a:normAutofit/>
          </a:bodyPr>
          <a:lstStyle/>
          <a:p>
            <a:pPr>
              <a:lnSpc>
                <a:spcPct val="90000"/>
              </a:lnSpc>
              <a:spcBef>
                <a:spcPct val="0"/>
              </a:spcBef>
            </a:pPr>
            <a:r>
              <a:rPr lang="en-US" sz="2600" dirty="0" err="1">
                <a:solidFill>
                  <a:srgbClr val="FFFFFF"/>
                </a:solidFill>
                <a:latin typeface="+mj-lt"/>
                <a:ea typeface="+mj-ea"/>
                <a:cs typeface="+mj-cs"/>
              </a:rPr>
              <a:t>Nettoyer</a:t>
            </a:r>
            <a:r>
              <a:rPr lang="en-US" sz="2600" dirty="0">
                <a:solidFill>
                  <a:srgbClr val="FFFFFF"/>
                </a:solidFill>
                <a:latin typeface="+mj-lt"/>
                <a:ea typeface="+mj-ea"/>
                <a:cs typeface="+mj-cs"/>
              </a:rPr>
              <a:t> et </a:t>
            </a:r>
            <a:r>
              <a:rPr lang="en-US" sz="2600" dirty="0" err="1">
                <a:solidFill>
                  <a:srgbClr val="FFFFFF"/>
                </a:solidFill>
                <a:latin typeface="+mj-lt"/>
                <a:ea typeface="+mj-ea"/>
                <a:cs typeface="+mj-cs"/>
              </a:rPr>
              <a:t>Analyser</a:t>
            </a:r>
            <a:r>
              <a:rPr lang="en-US" sz="2600" dirty="0">
                <a:solidFill>
                  <a:srgbClr val="FFFFFF"/>
                </a:solidFill>
                <a:latin typeface="+mj-lt"/>
                <a:ea typeface="+mj-ea"/>
                <a:cs typeface="+mj-cs"/>
              </a:rPr>
              <a:t> les données </a:t>
            </a:r>
            <a:br>
              <a:rPr lang="en-US" sz="2600" dirty="0">
                <a:solidFill>
                  <a:srgbClr val="FFFFFF"/>
                </a:solidFill>
                <a:latin typeface="+mj-lt"/>
                <a:ea typeface="+mj-ea"/>
                <a:cs typeface="+mj-cs"/>
              </a:rPr>
            </a:br>
            <a:r>
              <a:rPr lang="en-US" sz="2600" dirty="0">
                <a:solidFill>
                  <a:srgbClr val="FFFFFF"/>
                </a:solidFill>
                <a:latin typeface="+mj-lt"/>
                <a:ea typeface="+mj-ea"/>
                <a:cs typeface="+mj-cs"/>
              </a:rPr>
              <a:t>avec Python</a:t>
            </a:r>
          </a:p>
        </p:txBody>
      </p:sp>
      <p:grpSp>
        <p:nvGrpSpPr>
          <p:cNvPr id="14" name="Groupe 13">
            <a:extLst>
              <a:ext uri="{FF2B5EF4-FFF2-40B4-BE49-F238E27FC236}">
                <a16:creationId xmlns:a16="http://schemas.microsoft.com/office/drawing/2014/main" id="{5E5F7E32-D633-2D6A-F1B9-3F663235140D}"/>
              </a:ext>
            </a:extLst>
          </p:cNvPr>
          <p:cNvGrpSpPr/>
          <p:nvPr/>
        </p:nvGrpSpPr>
        <p:grpSpPr>
          <a:xfrm>
            <a:off x="837605" y="4824018"/>
            <a:ext cx="4402676" cy="1236241"/>
            <a:chOff x="837605" y="4824018"/>
            <a:chExt cx="4402676" cy="1236241"/>
          </a:xfrm>
        </p:grpSpPr>
        <p:pic>
          <p:nvPicPr>
            <p:cNvPr id="3" name="Graphique 2" descr="Base de données contour">
              <a:extLst>
                <a:ext uri="{FF2B5EF4-FFF2-40B4-BE49-F238E27FC236}">
                  <a16:creationId xmlns:a16="http://schemas.microsoft.com/office/drawing/2014/main" id="{5E2C0532-C6E4-DF92-D868-8BFC1F51F93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37605" y="4824018"/>
              <a:ext cx="1188410" cy="1188410"/>
            </a:xfrm>
            <a:prstGeom prst="rect">
              <a:avLst/>
            </a:prstGeom>
          </p:spPr>
        </p:pic>
        <p:pic>
          <p:nvPicPr>
            <p:cNvPr id="7" name="Graphique 6" descr="Document contour">
              <a:extLst>
                <a:ext uri="{FF2B5EF4-FFF2-40B4-BE49-F238E27FC236}">
                  <a16:creationId xmlns:a16="http://schemas.microsoft.com/office/drawing/2014/main" id="{84F891E6-AF07-70F4-6019-86E3B4B1EF6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397" y="4861986"/>
              <a:ext cx="1188410" cy="1188410"/>
            </a:xfrm>
            <a:prstGeom prst="rect">
              <a:avLst/>
            </a:prstGeom>
          </p:spPr>
        </p:pic>
        <p:pic>
          <p:nvPicPr>
            <p:cNvPr id="13" name="Graphique 12" descr="Statistiques contour">
              <a:extLst>
                <a:ext uri="{FF2B5EF4-FFF2-40B4-BE49-F238E27FC236}">
                  <a16:creationId xmlns:a16="http://schemas.microsoft.com/office/drawing/2014/main" id="{502149B0-9CBE-B531-D644-55EEC64074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51871" y="4871849"/>
              <a:ext cx="1188410" cy="1188410"/>
            </a:xfrm>
            <a:prstGeom prst="rect">
              <a:avLst/>
            </a:prstGeom>
          </p:spPr>
        </p:pic>
      </p:grpSp>
      <p:sp>
        <p:nvSpPr>
          <p:cNvPr id="19" name="ZoneTexte 18">
            <a:extLst>
              <a:ext uri="{FF2B5EF4-FFF2-40B4-BE49-F238E27FC236}">
                <a16:creationId xmlns:a16="http://schemas.microsoft.com/office/drawing/2014/main" id="{81F2F8A3-1E98-61CF-5CDB-EDCB2F0DE6E4}"/>
              </a:ext>
            </a:extLst>
          </p:cNvPr>
          <p:cNvSpPr txBox="1"/>
          <p:nvPr/>
        </p:nvSpPr>
        <p:spPr>
          <a:xfrm>
            <a:off x="8748854" y="6562610"/>
            <a:ext cx="3332075" cy="261610"/>
          </a:xfrm>
          <a:prstGeom prst="rect">
            <a:avLst/>
          </a:prstGeom>
          <a:noFill/>
        </p:spPr>
        <p:txBody>
          <a:bodyPr wrap="square" rtlCol="0">
            <a:spAutoFit/>
          </a:bodyPr>
          <a:lstStyle/>
          <a:p>
            <a:pPr algn="r" defTabSz="914126">
              <a:defRPr/>
            </a:pPr>
            <a:r>
              <a:rPr lang="en-US" sz="1100" dirty="0">
                <a:solidFill>
                  <a:schemeClr val="bg1"/>
                </a:solidFill>
                <a:latin typeface="Aptos" panose="02110004020202020204"/>
                <a:hlinkClick r:id="rId10">
                  <a:extLst>
                    <a:ext uri="{A12FA001-AC4F-418D-AE19-62706E023703}">
                      <ahyp:hlinkClr xmlns:ahyp="http://schemas.microsoft.com/office/drawing/2018/hyperlinkcolor" val="tx"/>
                    </a:ext>
                  </a:extLst>
                </a:hlinkClick>
              </a:rPr>
              <a:t>Python icons designed by </a:t>
            </a:r>
            <a:r>
              <a:rPr lang="en-US" sz="1100" dirty="0" err="1">
                <a:solidFill>
                  <a:schemeClr val="bg1"/>
                </a:solidFill>
                <a:latin typeface="Aptos" panose="02110004020202020204"/>
                <a:hlinkClick r:id="rId10">
                  <a:extLst>
                    <a:ext uri="{A12FA001-AC4F-418D-AE19-62706E023703}">
                      <ahyp:hlinkClr xmlns:ahyp="http://schemas.microsoft.com/office/drawing/2018/hyperlinkcolor" val="tx"/>
                    </a:ext>
                  </a:extLst>
                </a:hlinkClick>
              </a:rPr>
              <a:t>Freepik</a:t>
            </a:r>
            <a:r>
              <a:rPr lang="en-US" sz="1100" dirty="0">
                <a:solidFill>
                  <a:schemeClr val="bg1"/>
                </a:solidFill>
                <a:latin typeface="Aptos" panose="02110004020202020204"/>
                <a:hlinkClick r:id="rId10">
                  <a:extLst>
                    <a:ext uri="{A12FA001-AC4F-418D-AE19-62706E023703}">
                      <ahyp:hlinkClr xmlns:ahyp="http://schemas.microsoft.com/office/drawing/2018/hyperlinkcolor" val="tx"/>
                    </a:ext>
                  </a:extLst>
                </a:hlinkClick>
              </a:rPr>
              <a:t> | </a:t>
            </a:r>
            <a:r>
              <a:rPr lang="en-US" sz="1100" dirty="0" err="1">
                <a:solidFill>
                  <a:schemeClr val="bg1"/>
                </a:solidFill>
                <a:latin typeface="Aptos" panose="02110004020202020204"/>
                <a:hlinkClick r:id="rId10">
                  <a:extLst>
                    <a:ext uri="{A12FA001-AC4F-418D-AE19-62706E023703}">
                      <ahyp:hlinkClr xmlns:ahyp="http://schemas.microsoft.com/office/drawing/2018/hyperlinkcolor" val="tx"/>
                    </a:ext>
                  </a:extLst>
                </a:hlinkClick>
              </a:rPr>
              <a:t>Flaticon</a:t>
            </a:r>
            <a:endParaRPr lang="en-US" sz="1100" dirty="0">
              <a:solidFill>
                <a:schemeClr val="bg1"/>
              </a:solidFill>
              <a:latin typeface="Aptos" panose="02110004020202020204"/>
            </a:endParaRPr>
          </a:p>
        </p:txBody>
      </p:sp>
      <p:sp>
        <p:nvSpPr>
          <p:cNvPr id="2" name="ZoneTexte 1">
            <a:extLst>
              <a:ext uri="{FF2B5EF4-FFF2-40B4-BE49-F238E27FC236}">
                <a16:creationId xmlns:a16="http://schemas.microsoft.com/office/drawing/2014/main" id="{501DD7C1-7E05-A13F-307A-4E40ACBE9D4E}"/>
              </a:ext>
            </a:extLst>
          </p:cNvPr>
          <p:cNvSpPr txBox="1"/>
          <p:nvPr/>
        </p:nvSpPr>
        <p:spPr>
          <a:xfrm>
            <a:off x="837605" y="226070"/>
            <a:ext cx="3672631" cy="492315"/>
          </a:xfrm>
          <a:prstGeom prst="rect">
            <a:avLst/>
          </a:prstGeom>
          <a:gradFill flip="none" rotWithShape="1">
            <a:gsLst>
              <a:gs pos="86000">
                <a:schemeClr val="accent3">
                  <a:lumMod val="50000"/>
                </a:schemeClr>
              </a:gs>
              <a:gs pos="100000">
                <a:schemeClr val="bg1"/>
              </a:gs>
            </a:gsLst>
            <a:lin ang="2700000" scaled="1"/>
            <a:tileRect/>
          </a:gradFill>
        </p:spPr>
        <p:txBody>
          <a:bodyPr vert="horz" lIns="91416" tIns="45708" rIns="91416" bIns="45708" rtlCol="0" anchor="ctr">
            <a:normAutofit fontScale="70000" lnSpcReduction="20000"/>
          </a:bodyPr>
          <a:lstStyle>
            <a:lvl1pPr indent="0" defTabSz="914126">
              <a:lnSpc>
                <a:spcPct val="90000"/>
              </a:lnSpc>
              <a:spcBef>
                <a:spcPct val="0"/>
              </a:spcBef>
              <a:buClr>
                <a:schemeClr val="accent1"/>
              </a:buClr>
              <a:buSzPct val="100000"/>
              <a:buFont typeface="Arial" panose="020B0604020202020204" pitchFamily="34" charset="0"/>
              <a:buNone/>
              <a:defRPr sz="2600">
                <a:solidFill>
                  <a:srgbClr val="FFFFFF"/>
                </a:solidFill>
                <a:effectLst/>
                <a:latin typeface="+mj-lt"/>
                <a:ea typeface="+mj-ea"/>
                <a:cs typeface="+mj-cs"/>
              </a:defRPr>
            </a:lvl1pPr>
            <a:lvl2pPr marL="457063" indent="0" defTabSz="914126">
              <a:lnSpc>
                <a:spcPct val="120000"/>
              </a:lnSpc>
              <a:spcBef>
                <a:spcPts val="500"/>
              </a:spcBef>
              <a:buClr>
                <a:schemeClr val="accent1"/>
              </a:buClr>
              <a:buSzPct val="100000"/>
              <a:buFont typeface="Arial" panose="020B0604020202020204" pitchFamily="34" charset="0"/>
              <a:buNone/>
              <a:defRPr sz="1799" cap="none" baseline="0">
                <a:solidFill>
                  <a:schemeClr val="tx1">
                    <a:tint val="75000"/>
                  </a:schemeClr>
                </a:solidFill>
                <a:effectLst/>
              </a:defRPr>
            </a:lvl2pPr>
            <a:lvl3pPr marL="914126" indent="0" defTabSz="914126">
              <a:lnSpc>
                <a:spcPct val="120000"/>
              </a:lnSpc>
              <a:spcBef>
                <a:spcPts val="500"/>
              </a:spcBef>
              <a:buClr>
                <a:schemeClr val="accent1"/>
              </a:buClr>
              <a:buSzPct val="100000"/>
              <a:buFont typeface="Arial" panose="020B0604020202020204" pitchFamily="34" charset="0"/>
              <a:buNone/>
              <a:defRPr sz="1600">
                <a:solidFill>
                  <a:schemeClr val="tx1">
                    <a:tint val="75000"/>
                  </a:schemeClr>
                </a:solidFill>
                <a:effectLst/>
              </a:defRPr>
            </a:lvl3pPr>
            <a:lvl4pPr marL="1371189" indent="0" defTabSz="914126">
              <a:lnSpc>
                <a:spcPct val="120000"/>
              </a:lnSpc>
              <a:spcBef>
                <a:spcPts val="500"/>
              </a:spcBef>
              <a:buClr>
                <a:schemeClr val="accent1"/>
              </a:buClr>
              <a:buSzPct val="100000"/>
              <a:buFont typeface="Arial" panose="020B0604020202020204" pitchFamily="34" charset="0"/>
              <a:buNone/>
              <a:defRPr sz="1400" cap="none" baseline="0">
                <a:solidFill>
                  <a:schemeClr val="tx1">
                    <a:tint val="75000"/>
                  </a:schemeClr>
                </a:solidFill>
                <a:effectLst/>
              </a:defRPr>
            </a:lvl4pPr>
            <a:lvl5pPr marL="1828251" indent="0" defTabSz="914126">
              <a:lnSpc>
                <a:spcPct val="120000"/>
              </a:lnSpc>
              <a:spcBef>
                <a:spcPts val="500"/>
              </a:spcBef>
              <a:buClr>
                <a:schemeClr val="accent1"/>
              </a:buClr>
              <a:buSzPct val="100000"/>
              <a:buFont typeface="Arial" panose="020B0604020202020204" pitchFamily="34" charset="0"/>
              <a:buNone/>
              <a:defRPr sz="1400">
                <a:solidFill>
                  <a:schemeClr val="tx1">
                    <a:tint val="75000"/>
                  </a:schemeClr>
                </a:solidFill>
                <a:effectLst/>
              </a:defRPr>
            </a:lvl5pPr>
            <a:lvl6pPr marL="2285314" indent="0" defTabSz="914126">
              <a:lnSpc>
                <a:spcPct val="120000"/>
              </a:lnSpc>
              <a:spcBef>
                <a:spcPts val="500"/>
              </a:spcBef>
              <a:buClr>
                <a:schemeClr val="accent1"/>
              </a:buClr>
              <a:buSzPct val="100000"/>
              <a:buFont typeface="Arial" panose="020B0604020202020204" pitchFamily="34" charset="0"/>
              <a:buNone/>
              <a:defRPr sz="1400">
                <a:solidFill>
                  <a:schemeClr val="tx1">
                    <a:tint val="75000"/>
                  </a:schemeClr>
                </a:solidFill>
                <a:effectLst/>
              </a:defRPr>
            </a:lvl6pPr>
            <a:lvl7pPr marL="2742377" indent="0" defTabSz="914126">
              <a:lnSpc>
                <a:spcPct val="120000"/>
              </a:lnSpc>
              <a:spcBef>
                <a:spcPts val="500"/>
              </a:spcBef>
              <a:buClr>
                <a:schemeClr val="accent1"/>
              </a:buClr>
              <a:buSzPct val="100000"/>
              <a:buFont typeface="Arial" panose="020B0604020202020204" pitchFamily="34" charset="0"/>
              <a:buNone/>
              <a:defRPr sz="1400">
                <a:solidFill>
                  <a:schemeClr val="tx1">
                    <a:tint val="75000"/>
                  </a:schemeClr>
                </a:solidFill>
                <a:effectLst/>
              </a:defRPr>
            </a:lvl7pPr>
            <a:lvl8pPr marL="3199440" indent="0" defTabSz="914126">
              <a:lnSpc>
                <a:spcPct val="120000"/>
              </a:lnSpc>
              <a:spcBef>
                <a:spcPts val="500"/>
              </a:spcBef>
              <a:buClr>
                <a:schemeClr val="accent1"/>
              </a:buClr>
              <a:buSzPct val="100000"/>
              <a:buFont typeface="Arial" panose="020B0604020202020204" pitchFamily="34" charset="0"/>
              <a:buNone/>
              <a:defRPr sz="1400" baseline="0">
                <a:solidFill>
                  <a:schemeClr val="tx1">
                    <a:tint val="75000"/>
                  </a:schemeClr>
                </a:solidFill>
                <a:effectLst/>
              </a:defRPr>
            </a:lvl8pPr>
            <a:lvl9pPr marL="3656503" indent="0" defTabSz="914126">
              <a:lnSpc>
                <a:spcPct val="120000"/>
              </a:lnSpc>
              <a:spcBef>
                <a:spcPts val="500"/>
              </a:spcBef>
              <a:buClr>
                <a:schemeClr val="accent1"/>
              </a:buClr>
              <a:buSzPct val="100000"/>
              <a:buFont typeface="Arial" panose="020B0604020202020204" pitchFamily="34" charset="0"/>
              <a:buNone/>
              <a:defRPr sz="1400" baseline="0">
                <a:solidFill>
                  <a:schemeClr val="tx1">
                    <a:tint val="75000"/>
                  </a:schemeClr>
                </a:solidFill>
                <a:effectLst/>
              </a:defRPr>
            </a:lvl9pPr>
          </a:lstStyle>
          <a:p>
            <a:r>
              <a:rPr lang="fr-FR" dirty="0"/>
              <a:t>Data </a:t>
            </a:r>
            <a:r>
              <a:rPr lang="fr-FR" dirty="0" err="1"/>
              <a:t>Analyst</a:t>
            </a:r>
            <a:r>
              <a:rPr lang="fr-FR" dirty="0"/>
              <a:t> – Projet 6</a:t>
            </a:r>
          </a:p>
          <a:p>
            <a:r>
              <a:rPr lang="fr-FR" dirty="0"/>
              <a:t>Matthieu Verclytte</a:t>
            </a:r>
          </a:p>
        </p:txBody>
      </p:sp>
      <p:pic>
        <p:nvPicPr>
          <p:cNvPr id="8" name="Image 7" descr="Une image contenant clipart, symbole, Graphique, dessin humoristique&#10;&#10;Description générée automatiquement">
            <a:extLst>
              <a:ext uri="{FF2B5EF4-FFF2-40B4-BE49-F238E27FC236}">
                <a16:creationId xmlns:a16="http://schemas.microsoft.com/office/drawing/2014/main" id="{7EB9A9BD-92F5-2D5C-608C-79CC5ADB823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62764" y="4653136"/>
            <a:ext cx="633905" cy="633905"/>
          </a:xfrm>
          <a:prstGeom prst="rect">
            <a:avLst/>
          </a:prstGeom>
        </p:spPr>
      </p:pic>
      <p:pic>
        <p:nvPicPr>
          <p:cNvPr id="10" name="Image 9" descr="Logo bottle neck">
            <a:extLst>
              <a:ext uri="{FF2B5EF4-FFF2-40B4-BE49-F238E27FC236}">
                <a16:creationId xmlns:a16="http://schemas.microsoft.com/office/drawing/2014/main" id="{1E733C34-CE8D-D727-AEB8-D302F66196A0}"/>
              </a:ext>
            </a:extLst>
          </p:cNvPr>
          <p:cNvPicPr>
            <a:picLocks noChangeAspect="1"/>
          </p:cNvPicPr>
          <p:nvPr/>
        </p:nvPicPr>
        <p:blipFill>
          <a:blip r:embed="rId12"/>
          <a:srcRect l="9620" r="12234"/>
          <a:stretch/>
        </p:blipFill>
        <p:spPr>
          <a:xfrm>
            <a:off x="7246540" y="637467"/>
            <a:ext cx="3313805" cy="2446020"/>
          </a:xfrm>
          <a:prstGeom prst="rect">
            <a:avLst/>
          </a:prstGeom>
        </p:spPr>
      </p:pic>
    </p:spTree>
    <p:extLst>
      <p:ext uri="{BB962C8B-B14F-4D97-AF65-F5344CB8AC3E}">
        <p14:creationId xmlns:p14="http://schemas.microsoft.com/office/powerpoint/2010/main" val="406335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5">
                                            <p:bg/>
                                          </p:spTgt>
                                        </p:tgtEl>
                                        <p:attrNameLst>
                                          <p:attrName>style.visibility</p:attrName>
                                        </p:attrNameLst>
                                      </p:cBhvr>
                                      <p:to>
                                        <p:strVal val="visible"/>
                                      </p:to>
                                    </p:set>
                                    <p:animEffect transition="in" filter="fade">
                                      <p:cBhvr>
                                        <p:cTn id="16" dur="1000"/>
                                        <p:tgtEl>
                                          <p:spTgt spid="5">
                                            <p:bg/>
                                          </p:spTgt>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FE006-3EAF-5DC1-2D62-393ECFA7B68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7F98685-84B8-DD8E-BF95-CC2F4CDA44AF}"/>
              </a:ext>
            </a:extLst>
          </p:cNvPr>
          <p:cNvSpPr>
            <a:spLocks noGrp="1"/>
          </p:cNvSpPr>
          <p:nvPr>
            <p:ph type="title"/>
          </p:nvPr>
        </p:nvSpPr>
        <p:spPr/>
        <p:txBody>
          <a:bodyPr>
            <a:normAutofit/>
          </a:bodyPr>
          <a:lstStyle/>
          <a:p>
            <a:r>
              <a:rPr lang="fr-FR" dirty="0"/>
              <a:t>II.C - LES DONNEES du WEB : web.xlsx</a:t>
            </a:r>
          </a:p>
        </p:txBody>
      </p:sp>
      <p:pic>
        <p:nvPicPr>
          <p:cNvPr id="11" name="Espace réservé du contenu 10">
            <a:extLst>
              <a:ext uri="{FF2B5EF4-FFF2-40B4-BE49-F238E27FC236}">
                <a16:creationId xmlns:a16="http://schemas.microsoft.com/office/drawing/2014/main" id="{D9546F49-8555-07C4-0BB0-BF8B213A154D}"/>
              </a:ext>
            </a:extLst>
          </p:cNvPr>
          <p:cNvPicPr>
            <a:picLocks noGrp="1" noChangeAspect="1"/>
          </p:cNvPicPr>
          <p:nvPr>
            <p:ph idx="1"/>
          </p:nvPr>
        </p:nvPicPr>
        <p:blipFill>
          <a:blip r:embed="rId3"/>
          <a:srcRect/>
          <a:stretch/>
        </p:blipFill>
        <p:spPr>
          <a:xfrm>
            <a:off x="431800" y="1476000"/>
            <a:ext cx="5219700" cy="1200119"/>
          </a:xfrm>
          <a:ln w="25400" cap="flat">
            <a:solidFill>
              <a:srgbClr val="990000"/>
            </a:solidFill>
          </a:ln>
        </p:spPr>
      </p:pic>
      <p:sp>
        <p:nvSpPr>
          <p:cNvPr id="4" name="Espace réservé du numéro de diapositive 3">
            <a:extLst>
              <a:ext uri="{FF2B5EF4-FFF2-40B4-BE49-F238E27FC236}">
                <a16:creationId xmlns:a16="http://schemas.microsoft.com/office/drawing/2014/main" id="{405B5B66-6440-746D-B84D-575638A4736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sp>
        <p:nvSpPr>
          <p:cNvPr id="8" name="Espace réservé du texte 7">
            <a:extLst>
              <a:ext uri="{FF2B5EF4-FFF2-40B4-BE49-F238E27FC236}">
                <a16:creationId xmlns:a16="http://schemas.microsoft.com/office/drawing/2014/main" id="{F2543D64-1B02-D8D4-A96A-47DC19D62099}"/>
              </a:ext>
            </a:extLst>
          </p:cNvPr>
          <p:cNvSpPr>
            <a:spLocks noGrp="1"/>
          </p:cNvSpPr>
          <p:nvPr>
            <p:ph type="body" idx="14"/>
          </p:nvPr>
        </p:nvSpPr>
        <p:spPr>
          <a:xfrm>
            <a:off x="432000" y="1008000"/>
            <a:ext cx="5220000" cy="432000"/>
          </a:xfrm>
          <a:ln w="25400" cap="flat">
            <a:solidFill>
              <a:srgbClr val="990000"/>
            </a:solidFill>
          </a:ln>
        </p:spPr>
        <p:txBody>
          <a:bodyPr>
            <a:normAutofit/>
          </a:bodyPr>
          <a:lstStyle/>
          <a:p>
            <a:r>
              <a:rPr lang="fr-FR" sz="2000" cap="none" dirty="0"/>
              <a:t>FORMAT non conforme de SKU</a:t>
            </a:r>
          </a:p>
        </p:txBody>
      </p:sp>
      <p:sp>
        <p:nvSpPr>
          <p:cNvPr id="9" name="Espace réservé du texte 8">
            <a:extLst>
              <a:ext uri="{FF2B5EF4-FFF2-40B4-BE49-F238E27FC236}">
                <a16:creationId xmlns:a16="http://schemas.microsoft.com/office/drawing/2014/main" id="{0D362230-1E59-96BA-C1E6-1F57B8763993}"/>
              </a:ext>
            </a:extLst>
          </p:cNvPr>
          <p:cNvSpPr>
            <a:spLocks noGrp="1"/>
          </p:cNvSpPr>
          <p:nvPr>
            <p:ph type="body" idx="15"/>
          </p:nvPr>
        </p:nvSpPr>
        <p:spPr>
          <a:xfrm>
            <a:off x="6552000" y="1008000"/>
            <a:ext cx="5220000" cy="504000"/>
          </a:xfrm>
          <a:ln w="25400" cap="flat">
            <a:solidFill>
              <a:srgbClr val="990000"/>
            </a:solidFill>
          </a:ln>
        </p:spPr>
        <p:txBody>
          <a:bodyPr vert="horz" lIns="91440" tIns="45720" rIns="91440" bIns="45720" rtlCol="0" anchor="b">
            <a:noAutofit/>
          </a:bodyPr>
          <a:lstStyle/>
          <a:p>
            <a:r>
              <a:rPr lang="fr-FR" sz="1600" cap="none" dirty="0"/>
              <a:t>Suppression du </a:t>
            </a:r>
            <a:r>
              <a:rPr lang="fr-FR" sz="1600" cap="none" dirty="0" err="1"/>
              <a:t>bon_cadeau</a:t>
            </a:r>
            <a:r>
              <a:rPr lang="fr-FR" sz="1600" cap="none" dirty="0"/>
              <a:t> (pas une boisson)</a:t>
            </a:r>
            <a:br>
              <a:rPr lang="fr-FR" sz="1600" cap="none" dirty="0"/>
            </a:br>
            <a:r>
              <a:rPr lang="fr-FR" sz="1600" cap="none" dirty="0"/>
              <a:t>Conservation du </a:t>
            </a:r>
            <a:r>
              <a:rPr lang="fr-FR" sz="1600" cap="none" dirty="0" err="1"/>
              <a:t>sku</a:t>
            </a:r>
            <a:r>
              <a:rPr lang="fr-FR" sz="1600" cap="none" dirty="0"/>
              <a:t> 13127-1 (non doublon) pour jonction</a:t>
            </a:r>
          </a:p>
        </p:txBody>
      </p:sp>
      <p:sp>
        <p:nvSpPr>
          <p:cNvPr id="3" name="Flèche : droite 2">
            <a:extLst>
              <a:ext uri="{FF2B5EF4-FFF2-40B4-BE49-F238E27FC236}">
                <a16:creationId xmlns:a16="http://schemas.microsoft.com/office/drawing/2014/main" id="{4AE0A8E5-92A1-45E3-5F1D-E80253782B37}"/>
              </a:ext>
            </a:extLst>
          </p:cNvPr>
          <p:cNvSpPr/>
          <p:nvPr/>
        </p:nvSpPr>
        <p:spPr>
          <a:xfrm>
            <a:off x="5716412" y="1548000"/>
            <a:ext cx="756000" cy="648067"/>
          </a:xfrm>
          <a:prstGeom prst="rightArrow">
            <a:avLst/>
          </a:prstGeom>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texte 7">
            <a:extLst>
              <a:ext uri="{FF2B5EF4-FFF2-40B4-BE49-F238E27FC236}">
                <a16:creationId xmlns:a16="http://schemas.microsoft.com/office/drawing/2014/main" id="{A348AE80-B980-ABE3-6AFD-500F5303D8FF}"/>
              </a:ext>
            </a:extLst>
          </p:cNvPr>
          <p:cNvSpPr txBox="1">
            <a:spLocks/>
          </p:cNvSpPr>
          <p:nvPr/>
        </p:nvSpPr>
        <p:spPr>
          <a:xfrm>
            <a:off x="431200" y="2830761"/>
            <a:ext cx="5220000" cy="432000"/>
          </a:xfrm>
          <a:prstGeom prst="rect">
            <a:avLst/>
          </a:prstGeom>
          <a:ln w="25400" cap="flat">
            <a:solidFill>
              <a:srgbClr val="990000"/>
            </a:solidFill>
          </a:ln>
        </p:spPr>
        <p:txBody>
          <a:bodyPr vert="horz" lIns="91440" tIns="45720" rIns="91440" bIns="45720" rtlCol="0" anchor="b">
            <a:normAutofit fontScale="92500"/>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r>
              <a:rPr lang="fr-FR" cap="none" dirty="0"/>
              <a:t>85 lignes de </a:t>
            </a:r>
            <a:r>
              <a:rPr lang="fr-FR" cap="none" dirty="0" err="1"/>
              <a:t>sku</a:t>
            </a:r>
            <a:r>
              <a:rPr lang="fr-FR" cap="none" dirty="0"/>
              <a:t> vides (83 total. vide, 2 avec titre)</a:t>
            </a:r>
          </a:p>
        </p:txBody>
      </p:sp>
      <p:sp>
        <p:nvSpPr>
          <p:cNvPr id="10" name="Espace réservé du texte 8">
            <a:extLst>
              <a:ext uri="{FF2B5EF4-FFF2-40B4-BE49-F238E27FC236}">
                <a16:creationId xmlns:a16="http://schemas.microsoft.com/office/drawing/2014/main" id="{F982D5D7-51FD-5C5B-583A-30348DB940B5}"/>
              </a:ext>
            </a:extLst>
          </p:cNvPr>
          <p:cNvSpPr txBox="1">
            <a:spLocks/>
          </p:cNvSpPr>
          <p:nvPr/>
        </p:nvSpPr>
        <p:spPr>
          <a:xfrm>
            <a:off x="6551200" y="2676119"/>
            <a:ext cx="5220000" cy="586642"/>
          </a:xfrm>
          <a:prstGeom prst="rect">
            <a:avLst/>
          </a:prstGeom>
          <a:ln w="25400" cap="flat">
            <a:solidFill>
              <a:srgbClr val="990000"/>
            </a:solidFill>
          </a:ln>
        </p:spPr>
        <p:txBody>
          <a:bodyPr vert="horz" lIns="91440" tIns="45720" rIns="91440" bIns="45720" rtlCol="0" anchor="b">
            <a:noAutofit/>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r>
              <a:rPr lang="fr-FR" sz="1800" cap="none" dirty="0"/>
              <a:t>Suppression des 85 lignes sans </a:t>
            </a:r>
            <a:r>
              <a:rPr lang="fr-FR" sz="1800" cap="none" dirty="0" err="1"/>
              <a:t>sku</a:t>
            </a:r>
            <a:r>
              <a:rPr lang="fr-FR" sz="1800" cap="none" dirty="0"/>
              <a:t> </a:t>
            </a:r>
            <a:br>
              <a:rPr lang="fr-FR" sz="1800" cap="none" dirty="0"/>
            </a:br>
            <a:r>
              <a:rPr lang="fr-FR" sz="1800" cap="none" dirty="0"/>
              <a:t>=&gt;pas de connaissance du prix </a:t>
            </a:r>
          </a:p>
        </p:txBody>
      </p:sp>
      <p:sp>
        <p:nvSpPr>
          <p:cNvPr id="18" name="Espace réservé du texte 7">
            <a:extLst>
              <a:ext uri="{FF2B5EF4-FFF2-40B4-BE49-F238E27FC236}">
                <a16:creationId xmlns:a16="http://schemas.microsoft.com/office/drawing/2014/main" id="{ABC0B054-DD31-B66A-5065-F83ABBB8482D}"/>
              </a:ext>
            </a:extLst>
          </p:cNvPr>
          <p:cNvSpPr txBox="1">
            <a:spLocks/>
          </p:cNvSpPr>
          <p:nvPr/>
        </p:nvSpPr>
        <p:spPr>
          <a:xfrm>
            <a:off x="430400" y="5779357"/>
            <a:ext cx="5220000" cy="432000"/>
          </a:xfrm>
          <a:prstGeom prst="rect">
            <a:avLst/>
          </a:prstGeom>
          <a:ln w="25400" cap="flat">
            <a:solidFill>
              <a:srgbClr val="990000"/>
            </a:solidFill>
          </a:ln>
        </p:spPr>
        <p:txBody>
          <a:bodyPr vert="horz" lIns="91440" tIns="45720" rIns="91440" bIns="45720" rtlCol="0" anchor="b">
            <a:normAutofit/>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r>
              <a:rPr lang="fr-FR" sz="2000" cap="none" dirty="0"/>
              <a:t>Suppression de 20 colonnes inutiles</a:t>
            </a:r>
          </a:p>
        </p:txBody>
      </p:sp>
      <p:pic>
        <p:nvPicPr>
          <p:cNvPr id="21" name="Espace réservé du contenu 20">
            <a:extLst>
              <a:ext uri="{FF2B5EF4-FFF2-40B4-BE49-F238E27FC236}">
                <a16:creationId xmlns:a16="http://schemas.microsoft.com/office/drawing/2014/main" id="{BCAF8906-744C-8DD2-F0ED-33686DF74875}"/>
              </a:ext>
            </a:extLst>
          </p:cNvPr>
          <p:cNvPicPr>
            <a:picLocks noGrp="1" noChangeAspect="1"/>
          </p:cNvPicPr>
          <p:nvPr>
            <p:ph idx="13"/>
          </p:nvPr>
        </p:nvPicPr>
        <p:blipFill>
          <a:blip r:embed="rId4"/>
          <a:stretch>
            <a:fillRect/>
          </a:stretch>
        </p:blipFill>
        <p:spPr>
          <a:xfrm>
            <a:off x="6552000" y="1548000"/>
            <a:ext cx="5219700" cy="675873"/>
          </a:xfrm>
          <a:ln w="25400" cap="flat">
            <a:solidFill>
              <a:srgbClr val="990000"/>
            </a:solidFill>
          </a:ln>
        </p:spPr>
      </p:pic>
      <p:pic>
        <p:nvPicPr>
          <p:cNvPr id="23" name="Espace réservé du contenu 10">
            <a:extLst>
              <a:ext uri="{FF2B5EF4-FFF2-40B4-BE49-F238E27FC236}">
                <a16:creationId xmlns:a16="http://schemas.microsoft.com/office/drawing/2014/main" id="{BB37C49F-BE17-8000-D0B5-3300B1E9CDDF}"/>
              </a:ext>
            </a:extLst>
          </p:cNvPr>
          <p:cNvPicPr>
            <a:picLocks noChangeAspect="1"/>
          </p:cNvPicPr>
          <p:nvPr/>
        </p:nvPicPr>
        <p:blipFill>
          <a:blip r:embed="rId5"/>
          <a:srcRect b="26829"/>
          <a:stretch/>
        </p:blipFill>
        <p:spPr>
          <a:xfrm>
            <a:off x="430700" y="3262761"/>
            <a:ext cx="5219700" cy="612000"/>
          </a:xfrm>
          <a:prstGeom prst="rect">
            <a:avLst/>
          </a:prstGeom>
          <a:ln w="25400" cap="flat">
            <a:solidFill>
              <a:srgbClr val="990000"/>
            </a:solidFill>
          </a:ln>
        </p:spPr>
      </p:pic>
      <p:sp>
        <p:nvSpPr>
          <p:cNvPr id="25" name="Flèche : droite 24">
            <a:extLst>
              <a:ext uri="{FF2B5EF4-FFF2-40B4-BE49-F238E27FC236}">
                <a16:creationId xmlns:a16="http://schemas.microsoft.com/office/drawing/2014/main" id="{F863F94F-E107-C53B-421D-D8823DEBA75F}"/>
              </a:ext>
            </a:extLst>
          </p:cNvPr>
          <p:cNvSpPr/>
          <p:nvPr/>
        </p:nvSpPr>
        <p:spPr>
          <a:xfrm>
            <a:off x="5715312" y="3550761"/>
            <a:ext cx="756000" cy="648067"/>
          </a:xfrm>
          <a:prstGeom prst="rightArrow">
            <a:avLst/>
          </a:prstGeom>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Espace réservé du contenu 10">
            <a:extLst>
              <a:ext uri="{FF2B5EF4-FFF2-40B4-BE49-F238E27FC236}">
                <a16:creationId xmlns:a16="http://schemas.microsoft.com/office/drawing/2014/main" id="{BEBD6E58-0FBE-5962-BFB1-A2763258CBBE}"/>
              </a:ext>
            </a:extLst>
          </p:cNvPr>
          <p:cNvPicPr>
            <a:picLocks noChangeAspect="1"/>
          </p:cNvPicPr>
          <p:nvPr/>
        </p:nvPicPr>
        <p:blipFill>
          <a:blip r:embed="rId6"/>
          <a:srcRect t="381" b="381"/>
          <a:stretch/>
        </p:blipFill>
        <p:spPr>
          <a:xfrm>
            <a:off x="430700" y="3910761"/>
            <a:ext cx="5219700" cy="612000"/>
          </a:xfrm>
          <a:prstGeom prst="rect">
            <a:avLst/>
          </a:prstGeom>
          <a:ln w="25400" cap="flat">
            <a:solidFill>
              <a:srgbClr val="990000"/>
            </a:solidFill>
          </a:ln>
        </p:spPr>
      </p:pic>
      <p:pic>
        <p:nvPicPr>
          <p:cNvPr id="27" name="Espace réservé du contenu 10">
            <a:extLst>
              <a:ext uri="{FF2B5EF4-FFF2-40B4-BE49-F238E27FC236}">
                <a16:creationId xmlns:a16="http://schemas.microsoft.com/office/drawing/2014/main" id="{A552252F-BE2F-8208-1537-67C4C928B976}"/>
              </a:ext>
            </a:extLst>
          </p:cNvPr>
          <p:cNvPicPr>
            <a:picLocks noChangeAspect="1"/>
          </p:cNvPicPr>
          <p:nvPr/>
        </p:nvPicPr>
        <p:blipFill>
          <a:blip r:embed="rId7"/>
          <a:srcRect l="1875" r="-44"/>
          <a:stretch/>
        </p:blipFill>
        <p:spPr>
          <a:xfrm>
            <a:off x="6587200" y="3298761"/>
            <a:ext cx="5219700" cy="612000"/>
          </a:xfrm>
          <a:prstGeom prst="rect">
            <a:avLst/>
          </a:prstGeom>
          <a:ln w="25400" cap="flat">
            <a:solidFill>
              <a:srgbClr val="990000"/>
            </a:solidFill>
          </a:ln>
        </p:spPr>
      </p:pic>
      <p:pic>
        <p:nvPicPr>
          <p:cNvPr id="28" name="Espace réservé du contenu 10">
            <a:extLst>
              <a:ext uri="{FF2B5EF4-FFF2-40B4-BE49-F238E27FC236}">
                <a16:creationId xmlns:a16="http://schemas.microsoft.com/office/drawing/2014/main" id="{3BAC6F7F-FA8F-0B23-71C8-BC1CB134BF14}"/>
              </a:ext>
            </a:extLst>
          </p:cNvPr>
          <p:cNvPicPr>
            <a:picLocks noChangeAspect="1"/>
          </p:cNvPicPr>
          <p:nvPr/>
        </p:nvPicPr>
        <p:blipFill>
          <a:blip r:embed="rId8"/>
          <a:srcRect t="1957" b="1957"/>
          <a:stretch/>
        </p:blipFill>
        <p:spPr>
          <a:xfrm>
            <a:off x="6587200" y="3946761"/>
            <a:ext cx="5219700" cy="612000"/>
          </a:xfrm>
          <a:prstGeom prst="rect">
            <a:avLst/>
          </a:prstGeom>
          <a:ln w="25400" cap="flat">
            <a:solidFill>
              <a:srgbClr val="990000"/>
            </a:solidFill>
          </a:ln>
        </p:spPr>
      </p:pic>
      <p:sp>
        <p:nvSpPr>
          <p:cNvPr id="29" name="Espace réservé du texte 7">
            <a:extLst>
              <a:ext uri="{FF2B5EF4-FFF2-40B4-BE49-F238E27FC236}">
                <a16:creationId xmlns:a16="http://schemas.microsoft.com/office/drawing/2014/main" id="{D5F741A6-448F-0827-E428-87638D6408F2}"/>
              </a:ext>
            </a:extLst>
          </p:cNvPr>
          <p:cNvSpPr txBox="1">
            <a:spLocks/>
          </p:cNvSpPr>
          <p:nvPr/>
        </p:nvSpPr>
        <p:spPr>
          <a:xfrm>
            <a:off x="430700" y="4668870"/>
            <a:ext cx="5220000" cy="432000"/>
          </a:xfrm>
          <a:prstGeom prst="rect">
            <a:avLst/>
          </a:prstGeom>
          <a:ln w="25400" cap="flat">
            <a:solidFill>
              <a:srgbClr val="990000"/>
            </a:solidFill>
          </a:ln>
        </p:spPr>
        <p:txBody>
          <a:bodyPr vert="horz" lIns="91440" tIns="45720" rIns="91440" bIns="45720" rtlCol="0" anchor="b">
            <a:normAutofit/>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r>
              <a:rPr lang="fr-FR" sz="2000" cap="none" dirty="0"/>
              <a:t>1426 lignes : 713 doublons (</a:t>
            </a:r>
            <a:r>
              <a:rPr lang="fr-FR" sz="2000" cap="none" dirty="0" err="1"/>
              <a:t>attachment</a:t>
            </a:r>
            <a:r>
              <a:rPr lang="fr-FR" sz="2000" cap="none" dirty="0"/>
              <a:t>)</a:t>
            </a:r>
          </a:p>
        </p:txBody>
      </p:sp>
      <p:sp>
        <p:nvSpPr>
          <p:cNvPr id="30" name="Flèche : droite 29">
            <a:extLst>
              <a:ext uri="{FF2B5EF4-FFF2-40B4-BE49-F238E27FC236}">
                <a16:creationId xmlns:a16="http://schemas.microsoft.com/office/drawing/2014/main" id="{8D0AD056-D4AA-7C04-D1F2-D7EF3354FA2C}"/>
              </a:ext>
            </a:extLst>
          </p:cNvPr>
          <p:cNvSpPr/>
          <p:nvPr/>
        </p:nvSpPr>
        <p:spPr>
          <a:xfrm>
            <a:off x="5715312" y="4812870"/>
            <a:ext cx="756000" cy="648067"/>
          </a:xfrm>
          <a:prstGeom prst="rightArrow">
            <a:avLst/>
          </a:prstGeom>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Espace réservé du contenu 10">
            <a:extLst>
              <a:ext uri="{FF2B5EF4-FFF2-40B4-BE49-F238E27FC236}">
                <a16:creationId xmlns:a16="http://schemas.microsoft.com/office/drawing/2014/main" id="{A2D557D6-118A-9A7A-72B2-1A1524863169}"/>
              </a:ext>
            </a:extLst>
          </p:cNvPr>
          <p:cNvPicPr>
            <a:picLocks noChangeAspect="1"/>
          </p:cNvPicPr>
          <p:nvPr/>
        </p:nvPicPr>
        <p:blipFill>
          <a:blip r:embed="rId9"/>
          <a:srcRect/>
          <a:stretch/>
        </p:blipFill>
        <p:spPr>
          <a:xfrm>
            <a:off x="6597948" y="5392980"/>
            <a:ext cx="5208952" cy="601333"/>
          </a:xfrm>
          <a:prstGeom prst="rect">
            <a:avLst/>
          </a:prstGeom>
          <a:ln w="25400" cap="flat">
            <a:solidFill>
              <a:srgbClr val="990000"/>
            </a:solidFill>
          </a:ln>
        </p:spPr>
      </p:pic>
      <p:sp>
        <p:nvSpPr>
          <p:cNvPr id="34" name="Espace réservé du texte 7">
            <a:extLst>
              <a:ext uri="{FF2B5EF4-FFF2-40B4-BE49-F238E27FC236}">
                <a16:creationId xmlns:a16="http://schemas.microsoft.com/office/drawing/2014/main" id="{65C5DDA9-E020-E60F-F831-94E7D80D4C95}"/>
              </a:ext>
            </a:extLst>
          </p:cNvPr>
          <p:cNvSpPr txBox="1">
            <a:spLocks/>
          </p:cNvSpPr>
          <p:nvPr/>
        </p:nvSpPr>
        <p:spPr>
          <a:xfrm>
            <a:off x="6587200" y="4744980"/>
            <a:ext cx="5220000" cy="624686"/>
          </a:xfrm>
          <a:prstGeom prst="rect">
            <a:avLst/>
          </a:prstGeom>
          <a:ln w="25400" cap="flat">
            <a:solidFill>
              <a:srgbClr val="990000"/>
            </a:solidFill>
          </a:ln>
        </p:spPr>
        <p:txBody>
          <a:bodyPr vert="horz" lIns="91440" tIns="45720" rIns="91440" bIns="45720" rtlCol="0" anchor="b">
            <a:noAutofit/>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pPr>
              <a:spcBef>
                <a:spcPts val="0"/>
              </a:spcBef>
            </a:pPr>
            <a:r>
              <a:rPr lang="fr-FR" sz="1800" cap="none" dirty="0"/>
              <a:t>Suppression des 713 doublons (</a:t>
            </a:r>
            <a:r>
              <a:rPr lang="fr-FR" sz="1800" cap="none" dirty="0" err="1"/>
              <a:t>attachment</a:t>
            </a:r>
            <a:r>
              <a:rPr lang="fr-FR" sz="1800" cap="none" dirty="0"/>
              <a:t>) </a:t>
            </a:r>
          </a:p>
          <a:p>
            <a:pPr>
              <a:spcBef>
                <a:spcPts val="0"/>
              </a:spcBef>
            </a:pPr>
            <a:r>
              <a:rPr lang="fr-FR" sz="1800" cap="none" dirty="0"/>
              <a:t>Conservation des 713 </a:t>
            </a:r>
            <a:r>
              <a:rPr lang="fr-FR" sz="1800" cap="none" dirty="0" err="1"/>
              <a:t>post_type</a:t>
            </a:r>
            <a:r>
              <a:rPr lang="fr-FR" sz="1800" cap="none" dirty="0"/>
              <a:t>(</a:t>
            </a:r>
            <a:r>
              <a:rPr lang="fr-FR" sz="1800" cap="none" dirty="0" err="1"/>
              <a:t>product</a:t>
            </a:r>
            <a:r>
              <a:rPr lang="fr-FR" sz="1800" cap="none" dirty="0"/>
              <a:t>)</a:t>
            </a:r>
          </a:p>
        </p:txBody>
      </p:sp>
      <p:pic>
        <p:nvPicPr>
          <p:cNvPr id="5" name="Graphique 4" descr="Verre de lait cassé et renversé avec un remplissage uni">
            <a:extLst>
              <a:ext uri="{FF2B5EF4-FFF2-40B4-BE49-F238E27FC236}">
                <a16:creationId xmlns:a16="http://schemas.microsoft.com/office/drawing/2014/main" id="{AE8A4D51-F2B3-864B-1F94-D63C4481A495}"/>
              </a:ext>
            </a:extLst>
          </p:cNvPr>
          <p:cNvPicPr>
            <a:picLocks noChangeAspect="1"/>
          </p:cNvPicPr>
          <p:nvPr/>
        </p:nvPicPr>
        <p:blipFill>
          <a:blip r:embed="rId10">
            <a:lum/>
            <a:extLst>
              <a:ext uri="{96DAC541-7B7A-43D3-8B79-37D633B846F1}">
                <asvg:svgBlip xmlns:asvg="http://schemas.microsoft.com/office/drawing/2016/SVG/main" r:embed="rId11"/>
              </a:ext>
            </a:extLst>
          </a:blip>
          <a:stretch>
            <a:fillRect/>
          </a:stretch>
        </p:blipFill>
        <p:spPr>
          <a:xfrm>
            <a:off x="0" y="926102"/>
            <a:ext cx="548640" cy="548640"/>
          </a:xfrm>
          <a:prstGeom prst="rect">
            <a:avLst/>
          </a:prstGeom>
        </p:spPr>
      </p:pic>
      <p:pic>
        <p:nvPicPr>
          <p:cNvPr id="6" name="Graphique 5" descr="Verre de lait cassé et renversé avec un remplissage uni">
            <a:extLst>
              <a:ext uri="{FF2B5EF4-FFF2-40B4-BE49-F238E27FC236}">
                <a16:creationId xmlns:a16="http://schemas.microsoft.com/office/drawing/2014/main" id="{228CBAD1-AE79-0BE7-B6BB-1A6A2C57AC4B}"/>
              </a:ext>
            </a:extLst>
          </p:cNvPr>
          <p:cNvPicPr>
            <a:picLocks noChangeAspect="1"/>
          </p:cNvPicPr>
          <p:nvPr/>
        </p:nvPicPr>
        <p:blipFill>
          <a:blip r:embed="rId10">
            <a:lum/>
            <a:extLst>
              <a:ext uri="{96DAC541-7B7A-43D3-8B79-37D633B846F1}">
                <asvg:svgBlip xmlns:asvg="http://schemas.microsoft.com/office/drawing/2016/SVG/main" r:embed="rId11"/>
              </a:ext>
            </a:extLst>
          </a:blip>
          <a:stretch>
            <a:fillRect/>
          </a:stretch>
        </p:blipFill>
        <p:spPr>
          <a:xfrm>
            <a:off x="7234" y="3159801"/>
            <a:ext cx="548640" cy="548640"/>
          </a:xfrm>
          <a:prstGeom prst="rect">
            <a:avLst/>
          </a:prstGeom>
        </p:spPr>
      </p:pic>
      <p:pic>
        <p:nvPicPr>
          <p:cNvPr id="12" name="Graphique 11" descr="Verre de lait cassé et renversé avec un remplissage uni">
            <a:extLst>
              <a:ext uri="{FF2B5EF4-FFF2-40B4-BE49-F238E27FC236}">
                <a16:creationId xmlns:a16="http://schemas.microsoft.com/office/drawing/2014/main" id="{F659399D-A297-BAC7-028C-A07CC866986B}"/>
              </a:ext>
            </a:extLst>
          </p:cNvPr>
          <p:cNvPicPr>
            <a:picLocks noChangeAspect="1"/>
          </p:cNvPicPr>
          <p:nvPr/>
        </p:nvPicPr>
        <p:blipFill>
          <a:blip r:embed="rId10">
            <a:lum/>
            <a:extLst>
              <a:ext uri="{96DAC541-7B7A-43D3-8B79-37D633B846F1}">
                <asvg:svgBlip xmlns:asvg="http://schemas.microsoft.com/office/drawing/2016/SVG/main" r:embed="rId11"/>
              </a:ext>
            </a:extLst>
          </a:blip>
          <a:stretch>
            <a:fillRect/>
          </a:stretch>
        </p:blipFill>
        <p:spPr>
          <a:xfrm>
            <a:off x="-23845" y="3947545"/>
            <a:ext cx="548640" cy="548640"/>
          </a:xfrm>
          <a:prstGeom prst="rect">
            <a:avLst/>
          </a:prstGeom>
        </p:spPr>
      </p:pic>
      <p:pic>
        <p:nvPicPr>
          <p:cNvPr id="13" name="Espace réservé du contenu 10">
            <a:extLst>
              <a:ext uri="{FF2B5EF4-FFF2-40B4-BE49-F238E27FC236}">
                <a16:creationId xmlns:a16="http://schemas.microsoft.com/office/drawing/2014/main" id="{2F9C289D-6653-7FD1-E50D-74F086F0CC54}"/>
              </a:ext>
            </a:extLst>
          </p:cNvPr>
          <p:cNvPicPr>
            <a:picLocks noChangeAspect="1"/>
          </p:cNvPicPr>
          <p:nvPr/>
        </p:nvPicPr>
        <p:blipFill>
          <a:blip r:embed="rId12"/>
          <a:srcRect t="6420" b="6420"/>
          <a:stretch/>
        </p:blipFill>
        <p:spPr>
          <a:xfrm>
            <a:off x="430700" y="5063666"/>
            <a:ext cx="5219700" cy="612000"/>
          </a:xfrm>
          <a:prstGeom prst="rect">
            <a:avLst/>
          </a:prstGeom>
          <a:ln w="25400" cap="flat">
            <a:solidFill>
              <a:srgbClr val="990000"/>
            </a:solidFill>
          </a:ln>
        </p:spPr>
      </p:pic>
      <p:pic>
        <p:nvPicPr>
          <p:cNvPr id="14" name="Graphique 13" descr="Verre de lait cassé et renversé avec un remplissage uni">
            <a:extLst>
              <a:ext uri="{FF2B5EF4-FFF2-40B4-BE49-F238E27FC236}">
                <a16:creationId xmlns:a16="http://schemas.microsoft.com/office/drawing/2014/main" id="{0708D327-0703-B1EE-BEA9-FD57B36F4625}"/>
              </a:ext>
            </a:extLst>
          </p:cNvPr>
          <p:cNvPicPr>
            <a:picLocks noChangeAspect="1"/>
          </p:cNvPicPr>
          <p:nvPr/>
        </p:nvPicPr>
        <p:blipFill>
          <a:blip r:embed="rId10">
            <a:lum/>
            <a:extLst>
              <a:ext uri="{96DAC541-7B7A-43D3-8B79-37D633B846F1}">
                <asvg:svgBlip xmlns:asvg="http://schemas.microsoft.com/office/drawing/2016/SVG/main" r:embed="rId11"/>
              </a:ext>
            </a:extLst>
          </a:blip>
          <a:stretch>
            <a:fillRect/>
          </a:stretch>
        </p:blipFill>
        <p:spPr>
          <a:xfrm>
            <a:off x="7234" y="4643237"/>
            <a:ext cx="548640" cy="548640"/>
          </a:xfrm>
          <a:prstGeom prst="rect">
            <a:avLst/>
          </a:prstGeom>
        </p:spPr>
      </p:pic>
    </p:spTree>
    <p:extLst>
      <p:ext uri="{BB962C8B-B14F-4D97-AF65-F5344CB8AC3E}">
        <p14:creationId xmlns:p14="http://schemas.microsoft.com/office/powerpoint/2010/main" val="85902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9" grpId="0" uiExpand="1" build="p" animBg="1"/>
      <p:bldP spid="3" grpId="0" animBg="1"/>
      <p:bldP spid="7" grpId="0" animBg="1"/>
      <p:bldP spid="10" grpId="0" animBg="1"/>
      <p:bldP spid="18" grpId="0" animBg="1"/>
      <p:bldP spid="25" grpId="0" animBg="1"/>
      <p:bldP spid="29" grpId="0" animBg="1"/>
      <p:bldP spid="30"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A1E48-B569-1721-8090-5EBA5121E52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C73C3F8-4B33-BAA3-F63D-C82B98FE9C7F}"/>
              </a:ext>
            </a:extLst>
          </p:cNvPr>
          <p:cNvSpPr>
            <a:spLocks noGrp="1"/>
          </p:cNvSpPr>
          <p:nvPr>
            <p:ph type="title"/>
          </p:nvPr>
        </p:nvSpPr>
        <p:spPr/>
        <p:txBody>
          <a:bodyPr>
            <a:normAutofit/>
          </a:bodyPr>
          <a:lstStyle/>
          <a:p>
            <a:r>
              <a:rPr lang="fr-FR" dirty="0"/>
              <a:t>II.D - LES DONNEES de Liaison : liaison.xlsx</a:t>
            </a:r>
          </a:p>
        </p:txBody>
      </p:sp>
      <p:sp>
        <p:nvSpPr>
          <p:cNvPr id="4" name="Espace réservé du numéro de diapositive 3">
            <a:extLst>
              <a:ext uri="{FF2B5EF4-FFF2-40B4-BE49-F238E27FC236}">
                <a16:creationId xmlns:a16="http://schemas.microsoft.com/office/drawing/2014/main" id="{EF18D4CC-DD2F-6364-9CB1-56960252D88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11" name="Espace réservé du contenu 10">
            <a:extLst>
              <a:ext uri="{FF2B5EF4-FFF2-40B4-BE49-F238E27FC236}">
                <a16:creationId xmlns:a16="http://schemas.microsoft.com/office/drawing/2014/main" id="{0893A461-1D22-372B-216A-D589C6659A58}"/>
              </a:ext>
            </a:extLst>
          </p:cNvPr>
          <p:cNvPicPr>
            <a:picLocks noGrp="1"/>
          </p:cNvPicPr>
          <p:nvPr>
            <p:ph idx="4294967295"/>
          </p:nvPr>
        </p:nvPicPr>
        <p:blipFill>
          <a:blip r:embed="rId3"/>
          <a:srcRect/>
          <a:stretch/>
        </p:blipFill>
        <p:spPr>
          <a:xfrm>
            <a:off x="2774329" y="1678926"/>
            <a:ext cx="6627812" cy="890588"/>
          </a:xfrm>
          <a:ln w="25400" cap="flat">
            <a:solidFill>
              <a:srgbClr val="990000"/>
            </a:solidFill>
          </a:ln>
        </p:spPr>
      </p:pic>
      <p:pic>
        <p:nvPicPr>
          <p:cNvPr id="13" name="Espace réservé du contenu 12">
            <a:extLst>
              <a:ext uri="{FF2B5EF4-FFF2-40B4-BE49-F238E27FC236}">
                <a16:creationId xmlns:a16="http://schemas.microsoft.com/office/drawing/2014/main" id="{7261652F-60CA-5103-BD17-72AA5D5E57E8}"/>
              </a:ext>
            </a:extLst>
          </p:cNvPr>
          <p:cNvPicPr>
            <a:picLocks noGrp="1" noChangeAspect="1"/>
          </p:cNvPicPr>
          <p:nvPr>
            <p:ph idx="4294967295"/>
          </p:nvPr>
        </p:nvPicPr>
        <p:blipFill>
          <a:blip r:embed="rId4"/>
          <a:srcRect/>
          <a:stretch/>
        </p:blipFill>
        <p:spPr>
          <a:xfrm>
            <a:off x="2790997" y="3785815"/>
            <a:ext cx="6594475" cy="879475"/>
          </a:xfrm>
          <a:ln w="25400" cap="flat">
            <a:solidFill>
              <a:srgbClr val="990000"/>
            </a:solidFill>
          </a:ln>
        </p:spPr>
      </p:pic>
      <p:sp>
        <p:nvSpPr>
          <p:cNvPr id="3" name="Flèche : bas 2">
            <a:extLst>
              <a:ext uri="{FF2B5EF4-FFF2-40B4-BE49-F238E27FC236}">
                <a16:creationId xmlns:a16="http://schemas.microsoft.com/office/drawing/2014/main" id="{279B62FC-88DD-615D-3A2E-307BC6D6E98F}"/>
              </a:ext>
            </a:extLst>
          </p:cNvPr>
          <p:cNvSpPr/>
          <p:nvPr/>
        </p:nvSpPr>
        <p:spPr>
          <a:xfrm>
            <a:off x="5751040" y="2867940"/>
            <a:ext cx="720080" cy="540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7">
            <a:extLst>
              <a:ext uri="{FF2B5EF4-FFF2-40B4-BE49-F238E27FC236}">
                <a16:creationId xmlns:a16="http://schemas.microsoft.com/office/drawing/2014/main" id="{1EE27999-670B-0431-414C-14D33810F974}"/>
              </a:ext>
            </a:extLst>
          </p:cNvPr>
          <p:cNvSpPr txBox="1">
            <a:spLocks/>
          </p:cNvSpPr>
          <p:nvPr/>
        </p:nvSpPr>
        <p:spPr>
          <a:xfrm>
            <a:off x="431500" y="5083547"/>
            <a:ext cx="5220000" cy="432000"/>
          </a:xfrm>
          <a:prstGeom prst="rect">
            <a:avLst/>
          </a:prstGeom>
          <a:ln w="25400" cap="flat">
            <a:solidFill>
              <a:srgbClr val="990000"/>
            </a:solidFill>
          </a:ln>
        </p:spPr>
        <p:txBody>
          <a:bodyPr vert="horz" lIns="91440" tIns="45720" rIns="91440" bIns="45720" rtlCol="0" anchor="b">
            <a:normAutofit/>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r>
              <a:rPr lang="fr-FR" cap="none" dirty="0"/>
              <a:t>Suppression du bon_cadeau_25_euros</a:t>
            </a:r>
          </a:p>
        </p:txBody>
      </p:sp>
      <p:pic>
        <p:nvPicPr>
          <p:cNvPr id="6" name="Espace réservé du contenu 10">
            <a:extLst>
              <a:ext uri="{FF2B5EF4-FFF2-40B4-BE49-F238E27FC236}">
                <a16:creationId xmlns:a16="http://schemas.microsoft.com/office/drawing/2014/main" id="{003A2904-703D-3268-268C-E21FC4937CC1}"/>
              </a:ext>
            </a:extLst>
          </p:cNvPr>
          <p:cNvPicPr>
            <a:picLocks noChangeAspect="1"/>
          </p:cNvPicPr>
          <p:nvPr/>
        </p:nvPicPr>
        <p:blipFill>
          <a:blip r:embed="rId5"/>
          <a:srcRect/>
          <a:stretch/>
        </p:blipFill>
        <p:spPr>
          <a:xfrm>
            <a:off x="461563" y="5548073"/>
            <a:ext cx="2380630" cy="471837"/>
          </a:xfrm>
          <a:prstGeom prst="rect">
            <a:avLst/>
          </a:prstGeom>
          <a:ln w="25400" cap="flat">
            <a:solidFill>
              <a:srgbClr val="990000"/>
            </a:solidFill>
          </a:ln>
        </p:spPr>
      </p:pic>
      <p:sp>
        <p:nvSpPr>
          <p:cNvPr id="15" name="Espace réservé du texte 7">
            <a:extLst>
              <a:ext uri="{FF2B5EF4-FFF2-40B4-BE49-F238E27FC236}">
                <a16:creationId xmlns:a16="http://schemas.microsoft.com/office/drawing/2014/main" id="{15DD4739-5AE1-EBB8-2634-A08209B7D139}"/>
              </a:ext>
            </a:extLst>
          </p:cNvPr>
          <p:cNvSpPr txBox="1">
            <a:spLocks/>
          </p:cNvSpPr>
          <p:nvPr/>
        </p:nvSpPr>
        <p:spPr>
          <a:xfrm>
            <a:off x="432000" y="1165291"/>
            <a:ext cx="2196000" cy="576000"/>
          </a:xfrm>
          <a:prstGeom prst="rect">
            <a:avLst/>
          </a:prstGeom>
          <a:ln w="25400" cap="flat">
            <a:solidFill>
              <a:srgbClr val="990000"/>
            </a:solidFill>
          </a:ln>
        </p:spPr>
        <p:txBody>
          <a:bodyPr vert="horz" lIns="91440" tIns="45720" rIns="91440" bIns="45720" rtlCol="0" anchor="b">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buFont typeface="Arial" panose="020B0604020202020204" pitchFamily="34" charset="0"/>
              <a:buNone/>
            </a:pPr>
            <a:r>
              <a:rPr lang="fr-FR" sz="1500" dirty="0">
                <a:solidFill>
                  <a:schemeClr val="accent1"/>
                </a:solidFill>
              </a:rPr>
              <a:t>DONNEES INITIALES</a:t>
            </a:r>
            <a:br>
              <a:rPr lang="fr-FR" sz="1500" dirty="0">
                <a:solidFill>
                  <a:schemeClr val="accent1"/>
                </a:solidFill>
              </a:rPr>
            </a:br>
            <a:r>
              <a:rPr lang="fr-FR" sz="1500" dirty="0">
                <a:solidFill>
                  <a:schemeClr val="accent1"/>
                </a:solidFill>
              </a:rPr>
              <a:t>(825 l. x 2 col.)</a:t>
            </a:r>
          </a:p>
        </p:txBody>
      </p:sp>
      <p:sp>
        <p:nvSpPr>
          <p:cNvPr id="16" name="Espace réservé du texte 8">
            <a:extLst>
              <a:ext uri="{FF2B5EF4-FFF2-40B4-BE49-F238E27FC236}">
                <a16:creationId xmlns:a16="http://schemas.microsoft.com/office/drawing/2014/main" id="{C8A834FC-76D2-86AF-54E5-364CF9457819}"/>
              </a:ext>
            </a:extLst>
          </p:cNvPr>
          <p:cNvSpPr txBox="1">
            <a:spLocks/>
          </p:cNvSpPr>
          <p:nvPr/>
        </p:nvSpPr>
        <p:spPr>
          <a:xfrm>
            <a:off x="431500" y="3261539"/>
            <a:ext cx="2196000" cy="576000"/>
          </a:xfrm>
          <a:prstGeom prst="rect">
            <a:avLst/>
          </a:prstGeom>
          <a:ln w="25400" cap="flat">
            <a:solidFill>
              <a:srgbClr val="990000"/>
            </a:solidFill>
          </a:ln>
        </p:spPr>
        <p:txBody>
          <a:bodyPr vert="horz" lIns="91440" tIns="45720" rIns="91440" bIns="45720" rtlCol="0" anchor="b">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buFont typeface="Arial" panose="020B0604020202020204" pitchFamily="34" charset="0"/>
              <a:buNone/>
            </a:pPr>
            <a:r>
              <a:rPr lang="fr-FR" sz="1500" dirty="0">
                <a:solidFill>
                  <a:schemeClr val="accent1"/>
                </a:solidFill>
              </a:rPr>
              <a:t>DONNEES NETTOYEES</a:t>
            </a:r>
            <a:br>
              <a:rPr lang="fr-FR" sz="1500" dirty="0">
                <a:solidFill>
                  <a:schemeClr val="accent1"/>
                </a:solidFill>
              </a:rPr>
            </a:br>
            <a:r>
              <a:rPr lang="fr-FR" sz="1500" dirty="0">
                <a:solidFill>
                  <a:schemeClr val="accent1"/>
                </a:solidFill>
              </a:rPr>
              <a:t>(824 l. x 2 col.)</a:t>
            </a:r>
          </a:p>
        </p:txBody>
      </p:sp>
    </p:spTree>
    <p:extLst>
      <p:ext uri="{BB962C8B-B14F-4D97-AF65-F5344CB8AC3E}">
        <p14:creationId xmlns:p14="http://schemas.microsoft.com/office/powerpoint/2010/main" val="329293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E0C95-4B65-F66F-60E6-FCFA84ACF8C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51B9FDE-735A-ABEF-2F92-90E766A4499E}"/>
              </a:ext>
            </a:extLst>
          </p:cNvPr>
          <p:cNvSpPr>
            <a:spLocks noGrp="1"/>
          </p:cNvSpPr>
          <p:nvPr>
            <p:ph type="title"/>
          </p:nvPr>
        </p:nvSpPr>
        <p:spPr/>
        <p:txBody>
          <a:bodyPr/>
          <a:lstStyle/>
          <a:p>
            <a:r>
              <a:rPr lang="fr-FR" dirty="0"/>
              <a:t>II.E - LA JOINTURE DES FICHIERS</a:t>
            </a:r>
          </a:p>
        </p:txBody>
      </p:sp>
      <p:sp>
        <p:nvSpPr>
          <p:cNvPr id="3" name="Espace réservé du numéro de diapositive 2">
            <a:extLst>
              <a:ext uri="{FF2B5EF4-FFF2-40B4-BE49-F238E27FC236}">
                <a16:creationId xmlns:a16="http://schemas.microsoft.com/office/drawing/2014/main" id="{033CB8F4-B75F-A60A-F46F-D5DB6EA219CE}"/>
              </a:ext>
            </a:extLst>
          </p:cNvPr>
          <p:cNvSpPr>
            <a:spLocks noGrp="1"/>
          </p:cNvSpPr>
          <p:nvPr>
            <p:ph type="sldNum" sz="quarter" idx="12"/>
          </p:nvPr>
        </p:nvSpPr>
        <p:spPr/>
        <p:txBody>
          <a:bodyPr/>
          <a:lstStyle/>
          <a:p>
            <a:pPr rtl="0"/>
            <a:fld id="{7DC1BBB0-96F0-4077-A278-0F3FB5C104D3}" type="slidenum">
              <a:rPr lang="fr-FR" noProof="0" smtClean="0"/>
              <a:t>12</a:t>
            </a:fld>
            <a:endParaRPr lang="fr-FR" noProof="0"/>
          </a:p>
        </p:txBody>
      </p:sp>
      <p:pic>
        <p:nvPicPr>
          <p:cNvPr id="4" name="Espace réservé du contenu 10">
            <a:extLst>
              <a:ext uri="{FF2B5EF4-FFF2-40B4-BE49-F238E27FC236}">
                <a16:creationId xmlns:a16="http://schemas.microsoft.com/office/drawing/2014/main" id="{8CAF4786-2264-12C1-F616-4AA7E3AF089D}"/>
              </a:ext>
            </a:extLst>
          </p:cNvPr>
          <p:cNvPicPr>
            <a:picLocks noChangeAspect="1"/>
          </p:cNvPicPr>
          <p:nvPr/>
        </p:nvPicPr>
        <p:blipFill>
          <a:blip r:embed="rId2"/>
          <a:srcRect/>
          <a:stretch/>
        </p:blipFill>
        <p:spPr>
          <a:xfrm>
            <a:off x="432000" y="1488734"/>
            <a:ext cx="4419048" cy="952381"/>
          </a:xfrm>
          <a:prstGeom prst="rect">
            <a:avLst/>
          </a:prstGeom>
          <a:ln w="25400" cap="flat">
            <a:solidFill>
              <a:srgbClr val="990000"/>
            </a:solidFill>
          </a:ln>
        </p:spPr>
      </p:pic>
      <p:sp>
        <p:nvSpPr>
          <p:cNvPr id="5" name="Espace réservé du texte 7">
            <a:extLst>
              <a:ext uri="{FF2B5EF4-FFF2-40B4-BE49-F238E27FC236}">
                <a16:creationId xmlns:a16="http://schemas.microsoft.com/office/drawing/2014/main" id="{1BF557A6-A354-EF5A-E74B-59561594A28F}"/>
              </a:ext>
            </a:extLst>
          </p:cNvPr>
          <p:cNvSpPr txBox="1">
            <a:spLocks/>
          </p:cNvSpPr>
          <p:nvPr/>
        </p:nvSpPr>
        <p:spPr>
          <a:xfrm>
            <a:off x="432000" y="1032670"/>
            <a:ext cx="4420800" cy="432000"/>
          </a:xfrm>
          <a:prstGeom prst="rect">
            <a:avLst/>
          </a:prstGeom>
          <a:ln w="25400" cap="flat">
            <a:solidFill>
              <a:srgbClr val="990000"/>
            </a:solidFill>
          </a:ln>
        </p:spPr>
        <p:txBody>
          <a:bodyPr>
            <a:normAutofit fontScale="925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sz="2199" dirty="0">
                <a:solidFill>
                  <a:schemeClr val="accent1"/>
                </a:solidFill>
              </a:rPr>
              <a:t>ERP (824 x 6 col)</a:t>
            </a:r>
          </a:p>
        </p:txBody>
      </p:sp>
      <p:pic>
        <p:nvPicPr>
          <p:cNvPr id="6" name="Espace réservé du contenu 10">
            <a:extLst>
              <a:ext uri="{FF2B5EF4-FFF2-40B4-BE49-F238E27FC236}">
                <a16:creationId xmlns:a16="http://schemas.microsoft.com/office/drawing/2014/main" id="{291B2EB0-D10C-FC19-9F81-F9865190CB8C}"/>
              </a:ext>
            </a:extLst>
          </p:cNvPr>
          <p:cNvPicPr>
            <a:picLocks noChangeAspect="1"/>
          </p:cNvPicPr>
          <p:nvPr/>
        </p:nvPicPr>
        <p:blipFill>
          <a:blip r:embed="rId3"/>
          <a:srcRect/>
          <a:stretch/>
        </p:blipFill>
        <p:spPr>
          <a:xfrm>
            <a:off x="7352952" y="1488734"/>
            <a:ext cx="4419048" cy="740324"/>
          </a:xfrm>
          <a:prstGeom prst="rect">
            <a:avLst/>
          </a:prstGeom>
          <a:ln w="25400" cap="flat">
            <a:solidFill>
              <a:srgbClr val="990000"/>
            </a:solidFill>
          </a:ln>
        </p:spPr>
      </p:pic>
      <p:sp>
        <p:nvSpPr>
          <p:cNvPr id="7" name="Espace réservé du texte 7">
            <a:extLst>
              <a:ext uri="{FF2B5EF4-FFF2-40B4-BE49-F238E27FC236}">
                <a16:creationId xmlns:a16="http://schemas.microsoft.com/office/drawing/2014/main" id="{03A8301B-9853-F804-4C89-2BC1941F5C33}"/>
              </a:ext>
            </a:extLst>
          </p:cNvPr>
          <p:cNvSpPr txBox="1">
            <a:spLocks/>
          </p:cNvSpPr>
          <p:nvPr/>
        </p:nvSpPr>
        <p:spPr>
          <a:xfrm>
            <a:off x="7335960" y="1036543"/>
            <a:ext cx="4420800" cy="432000"/>
          </a:xfrm>
          <a:prstGeom prst="rect">
            <a:avLst/>
          </a:prstGeom>
          <a:ln w="25400" cap="flat">
            <a:solidFill>
              <a:srgbClr val="990000"/>
            </a:solidFill>
          </a:ln>
        </p:spPr>
        <p:txBody>
          <a:bodyPr>
            <a:normAutofit fontScale="925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sz="2199" dirty="0">
                <a:solidFill>
                  <a:schemeClr val="accent1"/>
                </a:solidFill>
              </a:rPr>
              <a:t>Web (713 x 5 col)</a:t>
            </a:r>
          </a:p>
        </p:txBody>
      </p:sp>
      <p:pic>
        <p:nvPicPr>
          <p:cNvPr id="8" name="Espace réservé du contenu 10">
            <a:extLst>
              <a:ext uri="{FF2B5EF4-FFF2-40B4-BE49-F238E27FC236}">
                <a16:creationId xmlns:a16="http://schemas.microsoft.com/office/drawing/2014/main" id="{74166387-B007-B4DE-B744-EDB1326AB40C}"/>
              </a:ext>
            </a:extLst>
          </p:cNvPr>
          <p:cNvPicPr>
            <a:picLocks noChangeAspect="1"/>
          </p:cNvPicPr>
          <p:nvPr/>
        </p:nvPicPr>
        <p:blipFill>
          <a:blip r:embed="rId4"/>
          <a:srcRect/>
          <a:stretch/>
        </p:blipFill>
        <p:spPr>
          <a:xfrm>
            <a:off x="5447438" y="1476000"/>
            <a:ext cx="1297852" cy="952381"/>
          </a:xfrm>
          <a:prstGeom prst="rect">
            <a:avLst/>
          </a:prstGeom>
          <a:ln w="25400" cap="flat">
            <a:solidFill>
              <a:srgbClr val="990000"/>
            </a:solidFill>
          </a:ln>
        </p:spPr>
      </p:pic>
      <p:sp>
        <p:nvSpPr>
          <p:cNvPr id="9" name="Espace réservé du texte 7">
            <a:extLst>
              <a:ext uri="{FF2B5EF4-FFF2-40B4-BE49-F238E27FC236}">
                <a16:creationId xmlns:a16="http://schemas.microsoft.com/office/drawing/2014/main" id="{1665C9F2-0C80-462D-21BC-787989584DDF}"/>
              </a:ext>
            </a:extLst>
          </p:cNvPr>
          <p:cNvSpPr txBox="1">
            <a:spLocks/>
          </p:cNvSpPr>
          <p:nvPr/>
        </p:nvSpPr>
        <p:spPr>
          <a:xfrm>
            <a:off x="5445690" y="1027917"/>
            <a:ext cx="1299600" cy="432000"/>
          </a:xfrm>
          <a:prstGeom prst="rect">
            <a:avLst/>
          </a:prstGeom>
          <a:ln w="25400" cap="flat">
            <a:solidFill>
              <a:srgbClr val="990000"/>
            </a:solidFill>
          </a:ln>
        </p:spPr>
        <p:txBody>
          <a:bodyPr>
            <a:normAutofit fontScale="62500" lnSpcReduction="200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sz="2199" dirty="0">
                <a:solidFill>
                  <a:schemeClr val="accent1"/>
                </a:solidFill>
              </a:rPr>
              <a:t>Liaison (824x2)</a:t>
            </a:r>
          </a:p>
        </p:txBody>
      </p:sp>
      <p:sp>
        <p:nvSpPr>
          <p:cNvPr id="10" name="Flèche : bas 9">
            <a:extLst>
              <a:ext uri="{FF2B5EF4-FFF2-40B4-BE49-F238E27FC236}">
                <a16:creationId xmlns:a16="http://schemas.microsoft.com/office/drawing/2014/main" id="{D7272AA7-F9EB-9D93-C800-8A0CC9478BA8}"/>
              </a:ext>
            </a:extLst>
          </p:cNvPr>
          <p:cNvSpPr/>
          <p:nvPr/>
        </p:nvSpPr>
        <p:spPr>
          <a:xfrm>
            <a:off x="5741960" y="3268731"/>
            <a:ext cx="720080" cy="540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Espace réservé du contenu 10">
            <a:extLst>
              <a:ext uri="{FF2B5EF4-FFF2-40B4-BE49-F238E27FC236}">
                <a16:creationId xmlns:a16="http://schemas.microsoft.com/office/drawing/2014/main" id="{126B3574-3121-ADF4-4C88-4830DEEC0A2E}"/>
              </a:ext>
            </a:extLst>
          </p:cNvPr>
          <p:cNvPicPr>
            <a:picLocks noChangeAspect="1"/>
          </p:cNvPicPr>
          <p:nvPr/>
        </p:nvPicPr>
        <p:blipFill>
          <a:blip r:embed="rId5"/>
          <a:srcRect/>
          <a:stretch/>
        </p:blipFill>
        <p:spPr>
          <a:xfrm>
            <a:off x="1442031" y="4724775"/>
            <a:ext cx="9304762" cy="1238095"/>
          </a:xfrm>
          <a:prstGeom prst="rect">
            <a:avLst/>
          </a:prstGeom>
          <a:ln w="25400" cap="flat">
            <a:solidFill>
              <a:srgbClr val="990000"/>
            </a:solidFill>
          </a:ln>
        </p:spPr>
      </p:pic>
      <p:sp>
        <p:nvSpPr>
          <p:cNvPr id="12" name="Espace réservé du texte 7">
            <a:extLst>
              <a:ext uri="{FF2B5EF4-FFF2-40B4-BE49-F238E27FC236}">
                <a16:creationId xmlns:a16="http://schemas.microsoft.com/office/drawing/2014/main" id="{FED19BED-CB69-4905-4B5E-E2A60C978779}"/>
              </a:ext>
            </a:extLst>
          </p:cNvPr>
          <p:cNvSpPr txBox="1">
            <a:spLocks/>
          </p:cNvSpPr>
          <p:nvPr/>
        </p:nvSpPr>
        <p:spPr>
          <a:xfrm>
            <a:off x="3900680" y="4080718"/>
            <a:ext cx="4420800" cy="432000"/>
          </a:xfrm>
          <a:prstGeom prst="rect">
            <a:avLst/>
          </a:prstGeom>
          <a:ln w="25400" cap="flat">
            <a:solidFill>
              <a:srgbClr val="990000"/>
            </a:solidFill>
          </a:ln>
        </p:spPr>
        <p:txBody>
          <a:bodyPr>
            <a:normAutofit fontScale="92500" lnSpcReduction="100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sz="2199" dirty="0">
                <a:solidFill>
                  <a:schemeClr val="accent1"/>
                </a:solidFill>
              </a:rPr>
              <a:t>JOINTURE INTERNE (713 x 11 col)</a:t>
            </a:r>
          </a:p>
          <a:p>
            <a:pPr marL="0" indent="0">
              <a:buNone/>
            </a:pPr>
            <a:endParaRPr lang="fr-FR" sz="2199" dirty="0">
              <a:solidFill>
                <a:schemeClr val="accent1"/>
              </a:solidFill>
            </a:endParaRPr>
          </a:p>
        </p:txBody>
      </p:sp>
      <p:pic>
        <p:nvPicPr>
          <p:cNvPr id="13" name="Espace réservé du contenu 10">
            <a:extLst>
              <a:ext uri="{FF2B5EF4-FFF2-40B4-BE49-F238E27FC236}">
                <a16:creationId xmlns:a16="http://schemas.microsoft.com/office/drawing/2014/main" id="{90F8A9AD-25A0-BBBD-9993-C82933B4FD0B}"/>
              </a:ext>
            </a:extLst>
          </p:cNvPr>
          <p:cNvPicPr>
            <a:picLocks noChangeAspect="1"/>
          </p:cNvPicPr>
          <p:nvPr/>
        </p:nvPicPr>
        <p:blipFill>
          <a:blip r:embed="rId6"/>
          <a:srcRect r="15310"/>
          <a:stretch/>
        </p:blipFill>
        <p:spPr>
          <a:xfrm>
            <a:off x="432000" y="2498034"/>
            <a:ext cx="3744000" cy="1303481"/>
          </a:xfrm>
          <a:prstGeom prst="rect">
            <a:avLst/>
          </a:prstGeom>
          <a:ln w="25400" cap="flat">
            <a:solidFill>
              <a:srgbClr val="990000"/>
            </a:solidFill>
          </a:ln>
        </p:spPr>
      </p:pic>
      <p:pic>
        <p:nvPicPr>
          <p:cNvPr id="14" name="Espace réservé du contenu 10">
            <a:extLst>
              <a:ext uri="{FF2B5EF4-FFF2-40B4-BE49-F238E27FC236}">
                <a16:creationId xmlns:a16="http://schemas.microsoft.com/office/drawing/2014/main" id="{8EFA604F-45A2-57C8-1B41-2B6F715B55C6}"/>
              </a:ext>
            </a:extLst>
          </p:cNvPr>
          <p:cNvPicPr>
            <a:picLocks noChangeAspect="1"/>
          </p:cNvPicPr>
          <p:nvPr/>
        </p:nvPicPr>
        <p:blipFill>
          <a:blip r:embed="rId7"/>
          <a:srcRect l="-4" r="16868"/>
          <a:stretch/>
        </p:blipFill>
        <p:spPr>
          <a:xfrm>
            <a:off x="4582244" y="2564240"/>
            <a:ext cx="3312000" cy="528000"/>
          </a:xfrm>
          <a:prstGeom prst="rect">
            <a:avLst/>
          </a:prstGeom>
          <a:ln w="25400" cap="flat">
            <a:solidFill>
              <a:srgbClr val="990000"/>
            </a:solidFill>
          </a:ln>
        </p:spPr>
      </p:pic>
      <p:pic>
        <p:nvPicPr>
          <p:cNvPr id="15" name="Espace réservé du contenu 10">
            <a:extLst>
              <a:ext uri="{FF2B5EF4-FFF2-40B4-BE49-F238E27FC236}">
                <a16:creationId xmlns:a16="http://schemas.microsoft.com/office/drawing/2014/main" id="{05F8774A-6D83-7FBB-D6C4-BE61F84C9CD3}"/>
              </a:ext>
            </a:extLst>
          </p:cNvPr>
          <p:cNvPicPr>
            <a:picLocks noChangeAspect="1"/>
          </p:cNvPicPr>
          <p:nvPr/>
        </p:nvPicPr>
        <p:blipFill>
          <a:blip r:embed="rId8"/>
          <a:srcRect r="14686"/>
          <a:stretch/>
        </p:blipFill>
        <p:spPr>
          <a:xfrm>
            <a:off x="8028000" y="2535659"/>
            <a:ext cx="3744000" cy="1083429"/>
          </a:xfrm>
          <a:prstGeom prst="rect">
            <a:avLst/>
          </a:prstGeom>
          <a:ln w="25400" cap="flat">
            <a:solidFill>
              <a:srgbClr val="990000"/>
            </a:solidFill>
          </a:ln>
        </p:spPr>
      </p:pic>
      <p:pic>
        <p:nvPicPr>
          <p:cNvPr id="16" name="Espace réservé du contenu 10">
            <a:extLst>
              <a:ext uri="{FF2B5EF4-FFF2-40B4-BE49-F238E27FC236}">
                <a16:creationId xmlns:a16="http://schemas.microsoft.com/office/drawing/2014/main" id="{DC07D375-EFFA-CA0E-7C4E-291271494033}"/>
              </a:ext>
            </a:extLst>
          </p:cNvPr>
          <p:cNvPicPr>
            <a:picLocks noChangeAspect="1"/>
          </p:cNvPicPr>
          <p:nvPr/>
        </p:nvPicPr>
        <p:blipFill>
          <a:blip r:embed="rId9"/>
          <a:srcRect l="-1" r="15348"/>
          <a:stretch/>
        </p:blipFill>
        <p:spPr>
          <a:xfrm>
            <a:off x="8391282" y="3808731"/>
            <a:ext cx="3744000" cy="2310857"/>
          </a:xfrm>
          <a:prstGeom prst="rect">
            <a:avLst/>
          </a:prstGeom>
          <a:ln w="25400" cap="flat">
            <a:solidFill>
              <a:srgbClr val="990000"/>
            </a:solidFill>
          </a:ln>
        </p:spPr>
      </p:pic>
      <p:sp>
        <p:nvSpPr>
          <p:cNvPr id="17" name="ZoneTexte 16">
            <a:extLst>
              <a:ext uri="{FF2B5EF4-FFF2-40B4-BE49-F238E27FC236}">
                <a16:creationId xmlns:a16="http://schemas.microsoft.com/office/drawing/2014/main" id="{5DCF8653-835A-D5A1-5709-F8D15F368AD2}"/>
              </a:ext>
            </a:extLst>
          </p:cNvPr>
          <p:cNvSpPr txBox="1"/>
          <p:nvPr/>
        </p:nvSpPr>
        <p:spPr>
          <a:xfrm>
            <a:off x="86878" y="4080718"/>
            <a:ext cx="3744000" cy="2038870"/>
          </a:xfrm>
          <a:prstGeom prst="rect">
            <a:avLst/>
          </a:prstGeom>
          <a:solidFill>
            <a:schemeClr val="bg1">
              <a:alpha val="92000"/>
            </a:schemeClr>
          </a:solidFill>
          <a:ln w="25400" cap="flat">
            <a:solidFill>
              <a:srgbClr val="990000"/>
            </a:solidFill>
          </a:ln>
        </p:spPr>
        <p:txBody>
          <a:bodyPr wrap="square" rtlCol="0">
            <a:noAutofit/>
          </a:bodyPr>
          <a:lstStyle/>
          <a:p>
            <a:r>
              <a:rPr lang="fr-FR" sz="1600" dirty="0">
                <a:solidFill>
                  <a:srgbClr val="990000"/>
                </a:solidFill>
              </a:rPr>
              <a:t>&gt;713 correspondances parfaites</a:t>
            </a:r>
            <a:br>
              <a:rPr lang="fr-FR" sz="1600" dirty="0">
                <a:solidFill>
                  <a:srgbClr val="990000"/>
                </a:solidFill>
              </a:rPr>
            </a:br>
            <a:r>
              <a:rPr lang="fr-FR" sz="1400" dirty="0">
                <a:solidFill>
                  <a:srgbClr val="990000"/>
                </a:solidFill>
              </a:rPr>
              <a:t>(</a:t>
            </a:r>
            <a:r>
              <a:rPr lang="fr-FR" sz="1400" dirty="0" err="1">
                <a:solidFill>
                  <a:srgbClr val="990000"/>
                </a:solidFill>
              </a:rPr>
              <a:t>product_id</a:t>
            </a:r>
            <a:r>
              <a:rPr lang="fr-FR" sz="1400" dirty="0">
                <a:solidFill>
                  <a:srgbClr val="990000"/>
                </a:solidFill>
              </a:rPr>
              <a:t>/</a:t>
            </a:r>
            <a:r>
              <a:rPr lang="fr-FR" sz="1400" dirty="0" err="1">
                <a:solidFill>
                  <a:srgbClr val="990000"/>
                </a:solidFill>
              </a:rPr>
              <a:t>id_web</a:t>
            </a:r>
            <a:r>
              <a:rPr lang="fr-FR" sz="1400" dirty="0">
                <a:solidFill>
                  <a:srgbClr val="990000"/>
                </a:solidFill>
              </a:rPr>
              <a:t>/</a:t>
            </a:r>
            <a:r>
              <a:rPr lang="fr-FR" sz="1400" dirty="0" err="1">
                <a:solidFill>
                  <a:srgbClr val="990000"/>
                </a:solidFill>
              </a:rPr>
              <a:t>sku</a:t>
            </a:r>
            <a:r>
              <a:rPr lang="fr-FR" sz="1400" dirty="0">
                <a:solidFill>
                  <a:srgbClr val="990000"/>
                </a:solidFill>
              </a:rPr>
              <a:t>)</a:t>
            </a:r>
          </a:p>
          <a:p>
            <a:r>
              <a:rPr lang="fr-FR" sz="1600" dirty="0">
                <a:solidFill>
                  <a:srgbClr val="990000"/>
                </a:solidFill>
              </a:rPr>
              <a:t>&gt;111 lignes perdues avec </a:t>
            </a:r>
            <a:r>
              <a:rPr lang="fr-FR" sz="1600" dirty="0" err="1">
                <a:solidFill>
                  <a:srgbClr val="990000"/>
                </a:solidFill>
              </a:rPr>
              <a:t>product_id</a:t>
            </a:r>
            <a:r>
              <a:rPr lang="fr-FR" sz="1600" dirty="0">
                <a:solidFill>
                  <a:srgbClr val="990000"/>
                </a:solidFill>
              </a:rPr>
              <a:t>:</a:t>
            </a:r>
          </a:p>
          <a:p>
            <a:r>
              <a:rPr lang="fr-FR" sz="1600" dirty="0">
                <a:solidFill>
                  <a:srgbClr val="990000"/>
                </a:solidFill>
              </a:rPr>
              <a:t>- 91 sans </a:t>
            </a:r>
            <a:r>
              <a:rPr lang="fr-FR" sz="1600" dirty="0" err="1">
                <a:solidFill>
                  <a:srgbClr val="990000"/>
                </a:solidFill>
              </a:rPr>
              <a:t>id_web</a:t>
            </a:r>
            <a:endParaRPr lang="fr-FR" sz="1600" dirty="0">
              <a:solidFill>
                <a:srgbClr val="990000"/>
              </a:solidFill>
            </a:endParaRPr>
          </a:p>
          <a:p>
            <a:r>
              <a:rPr lang="fr-FR" sz="1600" dirty="0">
                <a:solidFill>
                  <a:srgbClr val="990000"/>
                </a:solidFill>
              </a:rPr>
              <a:t>- 20 </a:t>
            </a:r>
            <a:r>
              <a:rPr lang="fr-FR" sz="1600" dirty="0" err="1">
                <a:solidFill>
                  <a:srgbClr val="990000"/>
                </a:solidFill>
              </a:rPr>
              <a:t>id_web</a:t>
            </a:r>
            <a:r>
              <a:rPr lang="fr-FR" sz="1600" dirty="0">
                <a:solidFill>
                  <a:srgbClr val="990000"/>
                </a:solidFill>
              </a:rPr>
              <a:t> sans </a:t>
            </a:r>
            <a:r>
              <a:rPr lang="fr-FR" sz="1600" dirty="0" err="1">
                <a:solidFill>
                  <a:srgbClr val="990000"/>
                </a:solidFill>
              </a:rPr>
              <a:t>corresp</a:t>
            </a:r>
            <a:r>
              <a:rPr lang="fr-FR" sz="1600" dirty="0">
                <a:solidFill>
                  <a:srgbClr val="990000"/>
                </a:solidFill>
              </a:rPr>
              <a:t> </a:t>
            </a:r>
            <a:r>
              <a:rPr lang="fr-FR" sz="1600" dirty="0" err="1">
                <a:solidFill>
                  <a:srgbClr val="990000"/>
                </a:solidFill>
              </a:rPr>
              <a:t>sku</a:t>
            </a:r>
            <a:endParaRPr lang="fr-FR" sz="1600" dirty="0">
              <a:solidFill>
                <a:srgbClr val="990000"/>
              </a:solidFill>
            </a:endParaRPr>
          </a:p>
        </p:txBody>
      </p:sp>
    </p:spTree>
    <p:extLst>
      <p:ext uri="{BB962C8B-B14F-4D97-AF65-F5344CB8AC3E}">
        <p14:creationId xmlns:p14="http://schemas.microsoft.com/office/powerpoint/2010/main" val="338918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P spid="12"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E3041-56D3-150A-09CA-58133E5F4FC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FB72830-2982-790B-A9BA-621C7730146D}"/>
              </a:ext>
            </a:extLst>
          </p:cNvPr>
          <p:cNvSpPr>
            <a:spLocks noGrp="1"/>
          </p:cNvSpPr>
          <p:nvPr>
            <p:ph type="title"/>
          </p:nvPr>
        </p:nvSpPr>
        <p:spPr/>
        <p:txBody>
          <a:bodyPr/>
          <a:lstStyle/>
          <a:p>
            <a:r>
              <a:rPr lang="fr-FR" dirty="0"/>
              <a:t>III – ANALYSE DES DONNEES</a:t>
            </a:r>
          </a:p>
        </p:txBody>
      </p:sp>
      <p:sp>
        <p:nvSpPr>
          <p:cNvPr id="5" name="Espace réservé du contenu 4">
            <a:extLst>
              <a:ext uri="{FF2B5EF4-FFF2-40B4-BE49-F238E27FC236}">
                <a16:creationId xmlns:a16="http://schemas.microsoft.com/office/drawing/2014/main" id="{66EEB765-BEC9-C48E-8E2C-49006C91C1EE}"/>
              </a:ext>
            </a:extLst>
          </p:cNvPr>
          <p:cNvSpPr>
            <a:spLocks noGrp="1"/>
          </p:cNvSpPr>
          <p:nvPr>
            <p:ph idx="1"/>
          </p:nvPr>
        </p:nvSpPr>
        <p:spPr/>
        <p:txBody>
          <a:bodyPr>
            <a:normAutofit/>
          </a:bodyPr>
          <a:lstStyle/>
          <a:p>
            <a:r>
              <a:rPr lang="fr-FR" dirty="0">
                <a:hlinkClick r:id="rId2" action="ppaction://hlinksldjump"/>
              </a:rPr>
              <a:t>A- Le positionnement de </a:t>
            </a:r>
            <a:r>
              <a:rPr lang="fr-FR" dirty="0" err="1">
                <a:hlinkClick r:id="rId2" action="ppaction://hlinksldjump"/>
              </a:rPr>
              <a:t>Bottleneck</a:t>
            </a:r>
            <a:r>
              <a:rPr lang="fr-FR" dirty="0">
                <a:hlinkClick r:id="rId2" action="ppaction://hlinksldjump"/>
              </a:rPr>
              <a:t>  </a:t>
            </a:r>
            <a:endParaRPr lang="fr-FR" dirty="0"/>
          </a:p>
          <a:p>
            <a:r>
              <a:rPr lang="fr-FR" dirty="0">
                <a:hlinkClick r:id="rId3" action="ppaction://hlinksldjump"/>
              </a:rPr>
              <a:t>B - La répartition des prix  </a:t>
            </a:r>
            <a:endParaRPr lang="fr-FR" dirty="0"/>
          </a:p>
          <a:p>
            <a:r>
              <a:rPr lang="fr-FR" dirty="0">
                <a:hlinkClick r:id="rId4" action="ppaction://hlinksldjump"/>
              </a:rPr>
              <a:t>C - Le chiffre d’affaire </a:t>
            </a:r>
            <a:endParaRPr lang="fr-FR" dirty="0"/>
          </a:p>
          <a:p>
            <a:r>
              <a:rPr lang="fr-FR" dirty="0">
                <a:hlinkClick r:id="rId5" action="ppaction://hlinksldjump"/>
              </a:rPr>
              <a:t>D - Les ventes </a:t>
            </a:r>
            <a:endParaRPr lang="fr-FR" dirty="0"/>
          </a:p>
          <a:p>
            <a:r>
              <a:rPr lang="fr-FR" dirty="0">
                <a:hlinkClick r:id="rId6" action="ppaction://hlinksldjump"/>
              </a:rPr>
              <a:t>E - Les stocks </a:t>
            </a:r>
            <a:endParaRPr lang="fr-FR" dirty="0"/>
          </a:p>
          <a:p>
            <a:r>
              <a:rPr lang="fr-FR" dirty="0">
                <a:hlinkClick r:id="rId7" action="ppaction://hlinksldjump"/>
              </a:rPr>
              <a:t>F – Les taux de marge </a:t>
            </a:r>
            <a:endParaRPr lang="fr-FR" dirty="0"/>
          </a:p>
          <a:p>
            <a:r>
              <a:rPr lang="fr-FR" dirty="0">
                <a:hlinkClick r:id="rId8" action="ppaction://hlinksldjump"/>
              </a:rPr>
              <a:t>G – Analyse de corrélations</a:t>
            </a:r>
            <a:endParaRPr lang="fr-FR" dirty="0"/>
          </a:p>
          <a:p>
            <a:endParaRPr lang="fr-FR"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FA6A784B-6D12-1F09-688E-1B2036C6118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grpSp>
        <p:nvGrpSpPr>
          <p:cNvPr id="7" name="Groupe 6">
            <a:extLst>
              <a:ext uri="{FF2B5EF4-FFF2-40B4-BE49-F238E27FC236}">
                <a16:creationId xmlns:a16="http://schemas.microsoft.com/office/drawing/2014/main" id="{2DCD8692-02E2-0E72-2989-F44850223CB2}"/>
              </a:ext>
            </a:extLst>
          </p:cNvPr>
          <p:cNvGrpSpPr>
            <a:grpSpLocks noChangeAspect="1"/>
          </p:cNvGrpSpPr>
          <p:nvPr/>
        </p:nvGrpSpPr>
        <p:grpSpPr>
          <a:xfrm>
            <a:off x="6948000" y="72000"/>
            <a:ext cx="1008000" cy="1008000"/>
            <a:chOff x="5236600" y="2571187"/>
            <a:chExt cx="1715625" cy="1715625"/>
          </a:xfrm>
        </p:grpSpPr>
        <p:sp>
          <p:nvSpPr>
            <p:cNvPr id="3" name="Ellipse 2">
              <a:extLst>
                <a:ext uri="{FF2B5EF4-FFF2-40B4-BE49-F238E27FC236}">
                  <a16:creationId xmlns:a16="http://schemas.microsoft.com/office/drawing/2014/main" id="{29D70764-C2E8-1B21-5063-FF4A6A1B6B18}"/>
                </a:ext>
              </a:extLst>
            </p:cNvPr>
            <p:cNvSpPr/>
            <p:nvPr/>
          </p:nvSpPr>
          <p:spPr>
            <a:xfrm>
              <a:off x="5236600" y="2571187"/>
              <a:ext cx="1715625" cy="1715625"/>
            </a:xfrm>
            <a:prstGeom prst="ellipse">
              <a:avLst/>
            </a:prstGeom>
            <a:solidFill>
              <a:srgbClr val="990000"/>
            </a:solidFill>
          </p:spPr>
          <p:style>
            <a:lnRef idx="0">
              <a:schemeClr val="lt2">
                <a:alpha val="0"/>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p:style>
          <p:txBody>
            <a:bodyPr/>
            <a:lstStyle/>
            <a:p>
              <a:endParaRPr lang="fr-FR"/>
            </a:p>
          </p:txBody>
        </p:sp>
        <p:sp>
          <p:nvSpPr>
            <p:cNvPr id="6" name="Rectangle 5" descr="Document">
              <a:extLst>
                <a:ext uri="{FF2B5EF4-FFF2-40B4-BE49-F238E27FC236}">
                  <a16:creationId xmlns:a16="http://schemas.microsoft.com/office/drawing/2014/main" id="{407AD373-E901-43AD-8AA3-24C9A9E9FCE9}"/>
                </a:ext>
              </a:extLst>
            </p:cNvPr>
            <p:cNvSpPr/>
            <p:nvPr/>
          </p:nvSpPr>
          <p:spPr>
            <a:xfrm>
              <a:off x="5602225" y="2936812"/>
              <a:ext cx="984375" cy="984375"/>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fr-FR"/>
            </a:p>
          </p:txBody>
        </p:sp>
      </p:grpSp>
    </p:spTree>
    <p:extLst>
      <p:ext uri="{BB962C8B-B14F-4D97-AF65-F5344CB8AC3E}">
        <p14:creationId xmlns:p14="http://schemas.microsoft.com/office/powerpoint/2010/main" val="203011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C9AA81B-C10E-8A42-06A2-613C531099E9}"/>
              </a:ext>
            </a:extLst>
          </p:cNvPr>
          <p:cNvSpPr>
            <a:spLocks noGrp="1"/>
          </p:cNvSpPr>
          <p:nvPr>
            <p:ph type="sldNum" sz="quarter" idx="12"/>
          </p:nvPr>
        </p:nvSpPr>
        <p:spPr/>
        <p:txBody>
          <a:bodyPr/>
          <a:lstStyle/>
          <a:p>
            <a:pPr rtl="0"/>
            <a:fld id="{7DC1BBB0-96F0-4077-A278-0F3FB5C104D3}" type="slidenum">
              <a:rPr lang="fr-FR" noProof="0" smtClean="0"/>
              <a:t>14</a:t>
            </a:fld>
            <a:endParaRPr lang="fr-FR" noProof="0"/>
          </a:p>
        </p:txBody>
      </p:sp>
      <p:sp>
        <p:nvSpPr>
          <p:cNvPr id="5" name="Titre 4">
            <a:extLst>
              <a:ext uri="{FF2B5EF4-FFF2-40B4-BE49-F238E27FC236}">
                <a16:creationId xmlns:a16="http://schemas.microsoft.com/office/drawing/2014/main" id="{303BFF7D-DD36-A664-AEF3-DA8D43ABDC7B}"/>
              </a:ext>
            </a:extLst>
          </p:cNvPr>
          <p:cNvSpPr>
            <a:spLocks noGrp="1"/>
          </p:cNvSpPr>
          <p:nvPr>
            <p:ph type="title" idx="4294967295"/>
          </p:nvPr>
        </p:nvSpPr>
        <p:spPr>
          <a:xfrm>
            <a:off x="405779" y="179388"/>
            <a:ext cx="3669542" cy="945356"/>
          </a:xfrm>
        </p:spPr>
        <p:txBody>
          <a:bodyPr>
            <a:noAutofit/>
          </a:bodyPr>
          <a:lstStyle/>
          <a:p>
            <a:r>
              <a:rPr lang="fr-FR" sz="2800" dirty="0"/>
              <a:t>III.A- Le positionnement de </a:t>
            </a:r>
            <a:r>
              <a:rPr lang="fr-FR" sz="2800" dirty="0" err="1"/>
              <a:t>Bottleneck</a:t>
            </a:r>
            <a:endParaRPr lang="fr-FR" sz="2800" dirty="0"/>
          </a:p>
        </p:txBody>
      </p:sp>
      <p:grpSp>
        <p:nvGrpSpPr>
          <p:cNvPr id="25" name="Groupe 24">
            <a:extLst>
              <a:ext uri="{FF2B5EF4-FFF2-40B4-BE49-F238E27FC236}">
                <a16:creationId xmlns:a16="http://schemas.microsoft.com/office/drawing/2014/main" id="{D35AB3DD-282E-E155-7D16-7E97F04161EC}"/>
              </a:ext>
            </a:extLst>
          </p:cNvPr>
          <p:cNvGrpSpPr>
            <a:grpSpLocks noChangeAspect="1"/>
          </p:cNvGrpSpPr>
          <p:nvPr/>
        </p:nvGrpSpPr>
        <p:grpSpPr>
          <a:xfrm>
            <a:off x="4265625" y="260648"/>
            <a:ext cx="3669542" cy="2820746"/>
            <a:chOff x="8254652" y="3212976"/>
            <a:chExt cx="4077269" cy="3134162"/>
          </a:xfrm>
        </p:grpSpPr>
        <p:pic>
          <p:nvPicPr>
            <p:cNvPr id="24" name="Image 23">
              <a:extLst>
                <a:ext uri="{FF2B5EF4-FFF2-40B4-BE49-F238E27FC236}">
                  <a16:creationId xmlns:a16="http://schemas.microsoft.com/office/drawing/2014/main" id="{280CBC33-761F-B65B-3903-A257CAC8DDBB}"/>
                </a:ext>
              </a:extLst>
            </p:cNvPr>
            <p:cNvPicPr>
              <a:picLocks noChangeAspect="1"/>
            </p:cNvPicPr>
            <p:nvPr/>
          </p:nvPicPr>
          <p:blipFill>
            <a:blip r:embed="rId3"/>
            <a:stretch>
              <a:fillRect/>
            </a:stretch>
          </p:blipFill>
          <p:spPr>
            <a:xfrm>
              <a:off x="8254652" y="3212976"/>
              <a:ext cx="4077269" cy="3134162"/>
            </a:xfrm>
            <a:prstGeom prst="rect">
              <a:avLst/>
            </a:prstGeom>
            <a:ln w="25400" cap="flat">
              <a:solidFill>
                <a:srgbClr val="990000"/>
              </a:solidFill>
            </a:ln>
          </p:spPr>
        </p:pic>
        <p:pic>
          <p:nvPicPr>
            <p:cNvPr id="9" name="Image 8">
              <a:extLst>
                <a:ext uri="{FF2B5EF4-FFF2-40B4-BE49-F238E27FC236}">
                  <a16:creationId xmlns:a16="http://schemas.microsoft.com/office/drawing/2014/main" id="{50C74908-BA99-5045-96C3-789D2F132FC9}"/>
                </a:ext>
              </a:extLst>
            </p:cNvPr>
            <p:cNvPicPr>
              <a:picLocks noChangeAspect="1"/>
            </p:cNvPicPr>
            <p:nvPr/>
          </p:nvPicPr>
          <p:blipFill>
            <a:blip r:embed="rId4"/>
            <a:stretch>
              <a:fillRect/>
            </a:stretch>
          </p:blipFill>
          <p:spPr>
            <a:xfrm>
              <a:off x="10464559" y="3501008"/>
              <a:ext cx="1724266" cy="2067213"/>
            </a:xfrm>
            <a:prstGeom prst="rect">
              <a:avLst/>
            </a:prstGeom>
            <a:ln w="25400" cap="flat">
              <a:solidFill>
                <a:srgbClr val="990000"/>
              </a:solidFill>
            </a:ln>
          </p:spPr>
        </p:pic>
      </p:grpSp>
      <p:grpSp>
        <p:nvGrpSpPr>
          <p:cNvPr id="34" name="Groupe 33">
            <a:extLst>
              <a:ext uri="{FF2B5EF4-FFF2-40B4-BE49-F238E27FC236}">
                <a16:creationId xmlns:a16="http://schemas.microsoft.com/office/drawing/2014/main" id="{223C9065-73CC-CB2D-3609-A80C5C4481D4}"/>
              </a:ext>
            </a:extLst>
          </p:cNvPr>
          <p:cNvGrpSpPr>
            <a:grpSpLocks noChangeAspect="1"/>
          </p:cNvGrpSpPr>
          <p:nvPr/>
        </p:nvGrpSpPr>
        <p:grpSpPr>
          <a:xfrm>
            <a:off x="501091" y="3082871"/>
            <a:ext cx="3643821" cy="2863615"/>
            <a:chOff x="4078188" y="980728"/>
            <a:chExt cx="4048690" cy="3181794"/>
          </a:xfrm>
        </p:grpSpPr>
        <p:pic>
          <p:nvPicPr>
            <p:cNvPr id="27" name="Image 26">
              <a:extLst>
                <a:ext uri="{FF2B5EF4-FFF2-40B4-BE49-F238E27FC236}">
                  <a16:creationId xmlns:a16="http://schemas.microsoft.com/office/drawing/2014/main" id="{4613E742-26AD-1B1D-0B6B-7EFE285D1B96}"/>
                </a:ext>
              </a:extLst>
            </p:cNvPr>
            <p:cNvPicPr>
              <a:picLocks noChangeAspect="1"/>
            </p:cNvPicPr>
            <p:nvPr/>
          </p:nvPicPr>
          <p:blipFill>
            <a:blip r:embed="rId5"/>
            <a:stretch>
              <a:fillRect/>
            </a:stretch>
          </p:blipFill>
          <p:spPr>
            <a:xfrm>
              <a:off x="4078188" y="980728"/>
              <a:ext cx="4048690" cy="3181794"/>
            </a:xfrm>
            <a:prstGeom prst="rect">
              <a:avLst/>
            </a:prstGeom>
            <a:ln w="25400" cap="flat">
              <a:solidFill>
                <a:srgbClr val="990000"/>
              </a:solidFill>
            </a:ln>
          </p:spPr>
        </p:pic>
        <p:pic>
          <p:nvPicPr>
            <p:cNvPr id="22" name="Image 21">
              <a:extLst>
                <a:ext uri="{FF2B5EF4-FFF2-40B4-BE49-F238E27FC236}">
                  <a16:creationId xmlns:a16="http://schemas.microsoft.com/office/drawing/2014/main" id="{9B70DCD4-A1A2-99A5-A696-D869FAE0CA83}"/>
                </a:ext>
              </a:extLst>
            </p:cNvPr>
            <p:cNvPicPr>
              <a:picLocks noChangeAspect="1"/>
            </p:cNvPicPr>
            <p:nvPr/>
          </p:nvPicPr>
          <p:blipFill>
            <a:blip r:embed="rId6"/>
            <a:stretch>
              <a:fillRect/>
            </a:stretch>
          </p:blipFill>
          <p:spPr>
            <a:xfrm>
              <a:off x="6454452" y="1296000"/>
              <a:ext cx="1495634" cy="2076740"/>
            </a:xfrm>
            <a:prstGeom prst="rect">
              <a:avLst/>
            </a:prstGeom>
            <a:ln w="25400" cap="flat">
              <a:solidFill>
                <a:srgbClr val="990000"/>
              </a:solidFill>
            </a:ln>
          </p:spPr>
        </p:pic>
      </p:grpSp>
      <p:grpSp>
        <p:nvGrpSpPr>
          <p:cNvPr id="33" name="Groupe 32">
            <a:extLst>
              <a:ext uri="{FF2B5EF4-FFF2-40B4-BE49-F238E27FC236}">
                <a16:creationId xmlns:a16="http://schemas.microsoft.com/office/drawing/2014/main" id="{7CE66268-2985-D30D-EF56-50841FDD544C}"/>
              </a:ext>
            </a:extLst>
          </p:cNvPr>
          <p:cNvGrpSpPr>
            <a:grpSpLocks noChangeAspect="1"/>
          </p:cNvGrpSpPr>
          <p:nvPr/>
        </p:nvGrpSpPr>
        <p:grpSpPr>
          <a:xfrm>
            <a:off x="8043914" y="3125740"/>
            <a:ext cx="3695265" cy="2820746"/>
            <a:chOff x="8082977" y="980728"/>
            <a:chExt cx="4105848" cy="3134162"/>
          </a:xfrm>
        </p:grpSpPr>
        <p:pic>
          <p:nvPicPr>
            <p:cNvPr id="30" name="Image 29">
              <a:extLst>
                <a:ext uri="{FF2B5EF4-FFF2-40B4-BE49-F238E27FC236}">
                  <a16:creationId xmlns:a16="http://schemas.microsoft.com/office/drawing/2014/main" id="{43B7FFD5-F752-717B-DDF7-84FA12C41571}"/>
                </a:ext>
              </a:extLst>
            </p:cNvPr>
            <p:cNvPicPr>
              <a:picLocks noChangeAspect="1"/>
            </p:cNvPicPr>
            <p:nvPr/>
          </p:nvPicPr>
          <p:blipFill>
            <a:blip r:embed="rId7"/>
            <a:stretch>
              <a:fillRect/>
            </a:stretch>
          </p:blipFill>
          <p:spPr>
            <a:xfrm>
              <a:off x="8082977" y="980728"/>
              <a:ext cx="4105848" cy="3134162"/>
            </a:xfrm>
            <a:prstGeom prst="rect">
              <a:avLst/>
            </a:prstGeom>
            <a:ln w="25400" cap="flat">
              <a:solidFill>
                <a:srgbClr val="990000"/>
              </a:solidFill>
            </a:ln>
          </p:spPr>
        </p:pic>
        <p:pic>
          <p:nvPicPr>
            <p:cNvPr id="32" name="Image 31">
              <a:extLst>
                <a:ext uri="{FF2B5EF4-FFF2-40B4-BE49-F238E27FC236}">
                  <a16:creationId xmlns:a16="http://schemas.microsoft.com/office/drawing/2014/main" id="{64ED9E18-F443-5C2F-0FC7-D1096083AF10}"/>
                </a:ext>
              </a:extLst>
            </p:cNvPr>
            <p:cNvPicPr>
              <a:picLocks noChangeAspect="1"/>
            </p:cNvPicPr>
            <p:nvPr/>
          </p:nvPicPr>
          <p:blipFill>
            <a:blip r:embed="rId8"/>
            <a:stretch>
              <a:fillRect/>
            </a:stretch>
          </p:blipFill>
          <p:spPr>
            <a:xfrm>
              <a:off x="10558908" y="1268760"/>
              <a:ext cx="1505160" cy="2076740"/>
            </a:xfrm>
            <a:prstGeom prst="rect">
              <a:avLst/>
            </a:prstGeom>
            <a:ln w="25400" cap="flat">
              <a:solidFill>
                <a:srgbClr val="990000"/>
              </a:solidFill>
            </a:ln>
          </p:spPr>
        </p:pic>
      </p:grpSp>
      <p:cxnSp>
        <p:nvCxnSpPr>
          <p:cNvPr id="35" name="Straight Connector 28">
            <a:extLst>
              <a:ext uri="{FF2B5EF4-FFF2-40B4-BE49-F238E27FC236}">
                <a16:creationId xmlns:a16="http://schemas.microsoft.com/office/drawing/2014/main" id="{FCA36FFD-26E1-065D-74C5-0942DB9E43A7}"/>
              </a:ext>
            </a:extLst>
          </p:cNvPr>
          <p:cNvCxnSpPr>
            <a:cxnSpLocks/>
          </p:cNvCxnSpPr>
          <p:nvPr/>
        </p:nvCxnSpPr>
        <p:spPr>
          <a:xfrm>
            <a:off x="501091" y="980728"/>
            <a:ext cx="316835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9" name="ZoneTexte 38">
            <a:extLst>
              <a:ext uri="{FF2B5EF4-FFF2-40B4-BE49-F238E27FC236}">
                <a16:creationId xmlns:a16="http://schemas.microsoft.com/office/drawing/2014/main" id="{29280826-35E4-6278-7707-1CE0641B8B39}"/>
              </a:ext>
            </a:extLst>
          </p:cNvPr>
          <p:cNvSpPr txBox="1"/>
          <p:nvPr/>
        </p:nvSpPr>
        <p:spPr>
          <a:xfrm>
            <a:off x="8307162" y="506735"/>
            <a:ext cx="3619692" cy="674006"/>
          </a:xfrm>
          <a:prstGeom prst="rect">
            <a:avLst/>
          </a:prstGeom>
          <a:gradFill flip="none" rotWithShape="1">
            <a:gsLst>
              <a:gs pos="80000">
                <a:schemeClr val="accent3">
                  <a:lumMod val="50000"/>
                </a:schemeClr>
              </a:gs>
              <a:gs pos="100000">
                <a:schemeClr val="bg1"/>
              </a:gs>
            </a:gsLst>
            <a:lin ang="2700000" scaled="1"/>
            <a:tileRect/>
          </a:gradFill>
        </p:spPr>
        <p:txBody>
          <a:bodyPr vert="horz" wrap="square" lIns="91416" tIns="45708" rIns="91416" bIns="45708" rtlCol="0" anchor="ctr">
            <a:spAutoFit/>
          </a:bodyPr>
          <a:lstStyle>
            <a:lvl1pPr defTabSz="914126">
              <a:lnSpc>
                <a:spcPct val="90000"/>
              </a:lnSpc>
              <a:spcBef>
                <a:spcPct val="0"/>
              </a:spcBef>
              <a:buNone/>
              <a:defRPr sz="3600" b="0" i="0" cap="none" baseline="0">
                <a:solidFill>
                  <a:srgbClr val="FFFFFF"/>
                </a:solidFill>
                <a:effectLst/>
                <a:latin typeface="+mj-lt"/>
                <a:ea typeface="+mj-ea"/>
                <a:cs typeface="+mj-cs"/>
              </a:defRPr>
            </a:lvl1pPr>
          </a:lstStyle>
          <a:p>
            <a:r>
              <a:rPr lang="fr-FR" sz="1400" dirty="0"/>
              <a:t>Une orientation en Volume sur le Vin,</a:t>
            </a:r>
          </a:p>
          <a:p>
            <a:r>
              <a:rPr lang="fr-FR" sz="1400" dirty="0"/>
              <a:t>Légèrement sur le Champagne,</a:t>
            </a:r>
          </a:p>
          <a:p>
            <a:r>
              <a:rPr lang="fr-FR" sz="1400" dirty="0"/>
              <a:t>Une diversification en petit volume.</a:t>
            </a:r>
          </a:p>
        </p:txBody>
      </p:sp>
      <p:sp>
        <p:nvSpPr>
          <p:cNvPr id="40" name="ZoneTexte 39">
            <a:extLst>
              <a:ext uri="{FF2B5EF4-FFF2-40B4-BE49-F238E27FC236}">
                <a16:creationId xmlns:a16="http://schemas.microsoft.com/office/drawing/2014/main" id="{FEAC4027-2CE3-7F48-579E-D75E13BF58A9}"/>
              </a:ext>
            </a:extLst>
          </p:cNvPr>
          <p:cNvSpPr txBox="1"/>
          <p:nvPr/>
        </p:nvSpPr>
        <p:spPr>
          <a:xfrm>
            <a:off x="8307162" y="1444178"/>
            <a:ext cx="3619692" cy="674006"/>
          </a:xfrm>
          <a:prstGeom prst="rect">
            <a:avLst/>
          </a:prstGeom>
          <a:gradFill flip="none" rotWithShape="1">
            <a:gsLst>
              <a:gs pos="80000">
                <a:schemeClr val="accent3">
                  <a:lumMod val="50000"/>
                </a:schemeClr>
              </a:gs>
              <a:gs pos="100000">
                <a:schemeClr val="bg1"/>
              </a:gs>
            </a:gsLst>
            <a:lin ang="2700000" scaled="1"/>
            <a:tileRect/>
          </a:gradFill>
        </p:spPr>
        <p:txBody>
          <a:bodyPr vert="horz" wrap="square" lIns="91416" tIns="45708" rIns="91416" bIns="45708" rtlCol="0" anchor="ctr">
            <a:spAutoFit/>
          </a:bodyPr>
          <a:lstStyle>
            <a:lvl1pPr defTabSz="914126">
              <a:lnSpc>
                <a:spcPct val="90000"/>
              </a:lnSpc>
              <a:spcBef>
                <a:spcPct val="0"/>
              </a:spcBef>
              <a:buNone/>
              <a:defRPr sz="3600" b="0" i="0" cap="none" baseline="0">
                <a:solidFill>
                  <a:srgbClr val="FFFFFF"/>
                </a:solidFill>
                <a:effectLst/>
                <a:latin typeface="+mj-lt"/>
                <a:ea typeface="+mj-ea"/>
                <a:cs typeface="+mj-cs"/>
              </a:defRPr>
            </a:lvl1pPr>
          </a:lstStyle>
          <a:p>
            <a:r>
              <a:rPr lang="fr-FR" sz="1400" dirty="0"/>
              <a:t>Un stockage un peu plus important pour le Champagne au regard de ses ventes.</a:t>
            </a:r>
          </a:p>
          <a:p>
            <a:r>
              <a:rPr lang="fr-FR" sz="1400" dirty="0"/>
              <a:t>(Approche des fêtes de fin d’année)</a:t>
            </a:r>
          </a:p>
        </p:txBody>
      </p:sp>
    </p:spTree>
    <p:extLst>
      <p:ext uri="{BB962C8B-B14F-4D97-AF65-F5344CB8AC3E}">
        <p14:creationId xmlns:p14="http://schemas.microsoft.com/office/powerpoint/2010/main" val="240285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8B80C-F7F1-ECBD-5E9C-09765C27664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EBCDE49-2D6E-8660-FF34-D6D54E9B89F7}"/>
              </a:ext>
            </a:extLst>
          </p:cNvPr>
          <p:cNvSpPr>
            <a:spLocks noGrp="1"/>
          </p:cNvSpPr>
          <p:nvPr>
            <p:ph type="title"/>
          </p:nvPr>
        </p:nvSpPr>
        <p:spPr>
          <a:xfrm>
            <a:off x="621804" y="300096"/>
            <a:ext cx="4464496" cy="480131"/>
          </a:xfrm>
        </p:spPr>
        <p:txBody>
          <a:bodyPr wrap="square">
            <a:spAutoFit/>
          </a:bodyPr>
          <a:lstStyle/>
          <a:p>
            <a:r>
              <a:rPr lang="fr-FR" sz="2800" dirty="0"/>
              <a:t>III.B- La répartition des prix</a:t>
            </a:r>
          </a:p>
        </p:txBody>
      </p:sp>
      <p:sp>
        <p:nvSpPr>
          <p:cNvPr id="4" name="Espace réservé du numéro de diapositive 3">
            <a:extLst>
              <a:ext uri="{FF2B5EF4-FFF2-40B4-BE49-F238E27FC236}">
                <a16:creationId xmlns:a16="http://schemas.microsoft.com/office/drawing/2014/main" id="{9708549C-6F7E-80A3-ABCD-B5F161CCD714}"/>
              </a:ext>
            </a:extLst>
          </p:cNvPr>
          <p:cNvSpPr>
            <a:spLocks noGrp="1"/>
          </p:cNvSpPr>
          <p:nvPr>
            <p:ph type="sldNum" sz="quarter" idx="11"/>
          </p:nvPr>
        </p:nvSpPr>
        <p:spPr/>
        <p:txBody>
          <a:bodyPr/>
          <a:lstStyle/>
          <a:p>
            <a:pPr rtl="0"/>
            <a:fld id="{7DC1BBB0-96F0-4077-A278-0F3FB5C104D3}" type="slidenum">
              <a:rPr lang="fr-FR" noProof="0" smtClean="0"/>
              <a:t>15</a:t>
            </a:fld>
            <a:endParaRPr lang="fr-FR" noProof="0"/>
          </a:p>
        </p:txBody>
      </p:sp>
      <p:cxnSp>
        <p:nvCxnSpPr>
          <p:cNvPr id="5" name="Straight Connector 28">
            <a:extLst>
              <a:ext uri="{FF2B5EF4-FFF2-40B4-BE49-F238E27FC236}">
                <a16:creationId xmlns:a16="http://schemas.microsoft.com/office/drawing/2014/main" id="{C5356AB3-A8C8-0A30-0AF1-AD00B1556D33}"/>
              </a:ext>
            </a:extLst>
          </p:cNvPr>
          <p:cNvCxnSpPr>
            <a:cxnSpLocks/>
          </p:cNvCxnSpPr>
          <p:nvPr/>
        </p:nvCxnSpPr>
        <p:spPr>
          <a:xfrm>
            <a:off x="621804" y="869848"/>
            <a:ext cx="410400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ZoneTexte 6">
            <a:extLst>
              <a:ext uri="{FF2B5EF4-FFF2-40B4-BE49-F238E27FC236}">
                <a16:creationId xmlns:a16="http://schemas.microsoft.com/office/drawing/2014/main" id="{2F9F1E82-4D91-5213-0653-317D964AED3A}"/>
              </a:ext>
            </a:extLst>
          </p:cNvPr>
          <p:cNvSpPr txBox="1"/>
          <p:nvPr/>
        </p:nvSpPr>
        <p:spPr>
          <a:xfrm>
            <a:off x="5554063" y="3423024"/>
            <a:ext cx="5699811" cy="523220"/>
          </a:xfrm>
          <a:prstGeom prst="rect">
            <a:avLst/>
          </a:prstGeom>
          <a:ln w="25400" cap="flat">
            <a:solidFill>
              <a:srgbClr val="990000"/>
            </a:solidFill>
          </a:ln>
        </p:spPr>
        <p:txBody>
          <a:bodyPr wrap="square" rtlCol="0">
            <a:spAutoFit/>
          </a:bodyPr>
          <a:lstStyle/>
          <a:p>
            <a:r>
              <a:rPr lang="fr-FR" sz="1400" dirty="0"/>
              <a:t>Tous les </a:t>
            </a:r>
            <a:r>
              <a:rPr lang="fr-FR" sz="1400" dirty="0" err="1"/>
              <a:t>Outliers</a:t>
            </a:r>
            <a:r>
              <a:rPr lang="fr-FR" sz="1400" dirty="0"/>
              <a:t> (&gt;84,18 €) ont été au moins vendu une fois en Octobre certains ont épuisé leurs stocks.</a:t>
            </a:r>
          </a:p>
        </p:txBody>
      </p:sp>
      <p:grpSp>
        <p:nvGrpSpPr>
          <p:cNvPr id="11" name="Groupe 10">
            <a:extLst>
              <a:ext uri="{FF2B5EF4-FFF2-40B4-BE49-F238E27FC236}">
                <a16:creationId xmlns:a16="http://schemas.microsoft.com/office/drawing/2014/main" id="{B704903D-ACC7-241E-819C-BAC9E6BFE61A}"/>
              </a:ext>
            </a:extLst>
          </p:cNvPr>
          <p:cNvGrpSpPr/>
          <p:nvPr/>
        </p:nvGrpSpPr>
        <p:grpSpPr>
          <a:xfrm>
            <a:off x="5528796" y="4047853"/>
            <a:ext cx="5889676" cy="2109406"/>
            <a:chOff x="5528796" y="4047853"/>
            <a:chExt cx="5889676" cy="2109406"/>
          </a:xfrm>
        </p:grpSpPr>
        <p:pic>
          <p:nvPicPr>
            <p:cNvPr id="9" name="Image 8">
              <a:extLst>
                <a:ext uri="{FF2B5EF4-FFF2-40B4-BE49-F238E27FC236}">
                  <a16:creationId xmlns:a16="http://schemas.microsoft.com/office/drawing/2014/main" id="{0F4061A3-FB20-C304-3D70-135F0210D287}"/>
                </a:ext>
              </a:extLst>
            </p:cNvPr>
            <p:cNvPicPr>
              <a:picLocks noChangeAspect="1"/>
            </p:cNvPicPr>
            <p:nvPr/>
          </p:nvPicPr>
          <p:blipFill>
            <a:blip r:embed="rId3"/>
            <a:stretch>
              <a:fillRect/>
            </a:stretch>
          </p:blipFill>
          <p:spPr>
            <a:xfrm>
              <a:off x="5554063" y="4699731"/>
              <a:ext cx="5864408" cy="1457528"/>
            </a:xfrm>
            <a:prstGeom prst="rect">
              <a:avLst/>
            </a:prstGeom>
            <a:ln w="25400" cap="flat">
              <a:solidFill>
                <a:srgbClr val="990000"/>
              </a:solidFill>
            </a:ln>
          </p:spPr>
        </p:pic>
        <p:sp>
          <p:nvSpPr>
            <p:cNvPr id="10" name="ZoneTexte 9">
              <a:extLst>
                <a:ext uri="{FF2B5EF4-FFF2-40B4-BE49-F238E27FC236}">
                  <a16:creationId xmlns:a16="http://schemas.microsoft.com/office/drawing/2014/main" id="{433DB574-B28C-167C-3A6B-D21D890804DF}"/>
                </a:ext>
              </a:extLst>
            </p:cNvPr>
            <p:cNvSpPr txBox="1"/>
            <p:nvPr/>
          </p:nvSpPr>
          <p:spPr>
            <a:xfrm>
              <a:off x="5528796" y="4047853"/>
              <a:ext cx="5889676" cy="646331"/>
            </a:xfrm>
            <a:prstGeom prst="rect">
              <a:avLst/>
            </a:prstGeom>
            <a:ln w="25400" cap="flat">
              <a:solidFill>
                <a:srgbClr val="990000"/>
              </a:solidFill>
            </a:ln>
          </p:spPr>
          <p:txBody>
            <a:bodyPr wrap="square" rtlCol="0">
              <a:spAutoFit/>
            </a:bodyPr>
            <a:lstStyle/>
            <a:p>
              <a:r>
                <a:rPr lang="fr-FR" dirty="0"/>
                <a:t>Les </a:t>
              </a:r>
              <a:r>
                <a:rPr lang="fr-FR" dirty="0" err="1"/>
                <a:t>Outliers</a:t>
              </a:r>
              <a:r>
                <a:rPr lang="fr-FR" dirty="0"/>
                <a:t>-Prix, ayant un stock de plus de 95 bouteilles, </a:t>
              </a:r>
            </a:p>
            <a:p>
              <a:r>
                <a:rPr lang="fr-FR" dirty="0"/>
                <a:t>et une proportion de stock vendu inférieur à 10% en octobre</a:t>
              </a:r>
            </a:p>
          </p:txBody>
        </p:sp>
      </p:grpSp>
      <p:pic>
        <p:nvPicPr>
          <p:cNvPr id="18" name="Image 17">
            <a:extLst>
              <a:ext uri="{FF2B5EF4-FFF2-40B4-BE49-F238E27FC236}">
                <a16:creationId xmlns:a16="http://schemas.microsoft.com/office/drawing/2014/main" id="{45E41F64-D600-5662-873B-5CCCF7AB64F5}"/>
              </a:ext>
            </a:extLst>
          </p:cNvPr>
          <p:cNvPicPr>
            <a:picLocks noChangeAspect="1"/>
          </p:cNvPicPr>
          <p:nvPr/>
        </p:nvPicPr>
        <p:blipFill>
          <a:blip r:embed="rId4"/>
          <a:stretch>
            <a:fillRect/>
          </a:stretch>
        </p:blipFill>
        <p:spPr>
          <a:xfrm>
            <a:off x="194344" y="1066470"/>
            <a:ext cx="4944165" cy="2362530"/>
          </a:xfrm>
          <a:prstGeom prst="rect">
            <a:avLst/>
          </a:prstGeom>
          <a:ln w="25400" cap="flat">
            <a:solidFill>
              <a:srgbClr val="990000"/>
            </a:solidFill>
          </a:ln>
        </p:spPr>
      </p:pic>
      <p:grpSp>
        <p:nvGrpSpPr>
          <p:cNvPr id="6" name="Groupe 5">
            <a:extLst>
              <a:ext uri="{FF2B5EF4-FFF2-40B4-BE49-F238E27FC236}">
                <a16:creationId xmlns:a16="http://schemas.microsoft.com/office/drawing/2014/main" id="{90E194F4-5D0D-293B-7566-A4FE4D8550A1}"/>
              </a:ext>
            </a:extLst>
          </p:cNvPr>
          <p:cNvGrpSpPr/>
          <p:nvPr/>
        </p:nvGrpSpPr>
        <p:grpSpPr>
          <a:xfrm>
            <a:off x="111788" y="3679828"/>
            <a:ext cx="5142553" cy="2308324"/>
            <a:chOff x="111788" y="3679828"/>
            <a:chExt cx="5142553" cy="2308324"/>
          </a:xfrm>
        </p:grpSpPr>
        <p:sp>
          <p:nvSpPr>
            <p:cNvPr id="3" name="ZoneTexte 2">
              <a:extLst>
                <a:ext uri="{FF2B5EF4-FFF2-40B4-BE49-F238E27FC236}">
                  <a16:creationId xmlns:a16="http://schemas.microsoft.com/office/drawing/2014/main" id="{B14E5BDF-EB43-2C11-442B-B2D80203BEF4}"/>
                </a:ext>
              </a:extLst>
            </p:cNvPr>
            <p:cNvSpPr txBox="1"/>
            <p:nvPr/>
          </p:nvSpPr>
          <p:spPr>
            <a:xfrm>
              <a:off x="111788" y="3679828"/>
              <a:ext cx="5142553" cy="2308324"/>
            </a:xfrm>
            <a:prstGeom prst="rect">
              <a:avLst/>
            </a:prstGeom>
            <a:ln w="25400" cap="flat">
              <a:solidFill>
                <a:srgbClr val="990000"/>
              </a:solidFill>
            </a:ln>
          </p:spPr>
          <p:txBody>
            <a:bodyPr wrap="square" rtlCol="0">
              <a:spAutoFit/>
            </a:bodyPr>
            <a:lstStyle/>
            <a:p>
              <a:r>
                <a:rPr lang="fr-FR" u="sng" dirty="0"/>
                <a:t>Prix :</a:t>
              </a:r>
            </a:p>
            <a:p>
              <a:r>
                <a:rPr lang="fr-FR" dirty="0"/>
                <a:t>Moyen : 32,34 €</a:t>
              </a:r>
            </a:p>
            <a:p>
              <a:r>
                <a:rPr lang="fr-FR" dirty="0" err="1"/>
                <a:t>Median</a:t>
              </a:r>
              <a:r>
                <a:rPr lang="fr-FR" dirty="0"/>
                <a:t> : 23,4 €</a:t>
              </a:r>
            </a:p>
            <a:p>
              <a:r>
                <a:rPr lang="fr-FR" dirty="0"/>
                <a:t>Ecart-type : 27,61 €</a:t>
              </a:r>
            </a:p>
            <a:p>
              <a:r>
                <a:rPr lang="fr-FR" dirty="0"/>
                <a:t>IQ : 28,05 €</a:t>
              </a:r>
            </a:p>
            <a:p>
              <a:r>
                <a:rPr lang="fr-FR" dirty="0"/>
                <a:t>Z-score : 1,17 </a:t>
              </a:r>
            </a:p>
            <a:p>
              <a:r>
                <a:rPr lang="fr-FR" dirty="0"/>
                <a:t>Seuil (Z-score &gt;3) :  115,13 €</a:t>
              </a:r>
            </a:p>
            <a:p>
              <a:r>
                <a:rPr lang="fr-FR" dirty="0" err="1"/>
                <a:t>Outliers</a:t>
              </a:r>
              <a:r>
                <a:rPr lang="fr-FR" dirty="0"/>
                <a:t> (&gt;84,18€) : 31 (4,35%)</a:t>
              </a:r>
            </a:p>
          </p:txBody>
        </p:sp>
        <p:pic>
          <p:nvPicPr>
            <p:cNvPr id="20" name="Image 19">
              <a:extLst>
                <a:ext uri="{FF2B5EF4-FFF2-40B4-BE49-F238E27FC236}">
                  <a16:creationId xmlns:a16="http://schemas.microsoft.com/office/drawing/2014/main" id="{A4717BD8-7979-51C4-193A-6095D13AB48E}"/>
                </a:ext>
              </a:extLst>
            </p:cNvPr>
            <p:cNvPicPr>
              <a:picLocks noChangeAspect="1"/>
            </p:cNvPicPr>
            <p:nvPr/>
          </p:nvPicPr>
          <p:blipFill>
            <a:blip r:embed="rId5"/>
            <a:stretch>
              <a:fillRect/>
            </a:stretch>
          </p:blipFill>
          <p:spPr>
            <a:xfrm>
              <a:off x="3646140" y="3854391"/>
              <a:ext cx="1238423" cy="1362265"/>
            </a:xfrm>
            <a:prstGeom prst="rect">
              <a:avLst/>
            </a:prstGeom>
          </p:spPr>
        </p:pic>
      </p:grpSp>
      <p:pic>
        <p:nvPicPr>
          <p:cNvPr id="22" name="Image 21">
            <a:extLst>
              <a:ext uri="{FF2B5EF4-FFF2-40B4-BE49-F238E27FC236}">
                <a16:creationId xmlns:a16="http://schemas.microsoft.com/office/drawing/2014/main" id="{2FB452E2-5D7D-100F-FFEF-FFD5CC79D0F1}"/>
              </a:ext>
            </a:extLst>
          </p:cNvPr>
          <p:cNvPicPr>
            <a:picLocks noChangeAspect="1"/>
          </p:cNvPicPr>
          <p:nvPr/>
        </p:nvPicPr>
        <p:blipFill>
          <a:blip r:embed="rId6"/>
          <a:stretch>
            <a:fillRect/>
          </a:stretch>
        </p:blipFill>
        <p:spPr>
          <a:xfrm>
            <a:off x="6440364" y="300096"/>
            <a:ext cx="4852712" cy="3009368"/>
          </a:xfrm>
          <a:prstGeom prst="rect">
            <a:avLst/>
          </a:prstGeom>
          <a:ln w="25400" cap="flat">
            <a:solidFill>
              <a:srgbClr val="990000"/>
            </a:solidFill>
          </a:ln>
        </p:spPr>
      </p:pic>
    </p:spTree>
    <p:extLst>
      <p:ext uri="{BB962C8B-B14F-4D97-AF65-F5344CB8AC3E}">
        <p14:creationId xmlns:p14="http://schemas.microsoft.com/office/powerpoint/2010/main" val="73094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3257B-76F7-D942-5758-A69BD2A2D13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1523B0B-987F-E9F9-6531-A236E4EE9D3D}"/>
              </a:ext>
            </a:extLst>
          </p:cNvPr>
          <p:cNvSpPr>
            <a:spLocks noGrp="1"/>
          </p:cNvSpPr>
          <p:nvPr>
            <p:ph type="title"/>
          </p:nvPr>
        </p:nvSpPr>
        <p:spPr>
          <a:xfrm>
            <a:off x="234752" y="178459"/>
            <a:ext cx="4923556" cy="478234"/>
          </a:xfrm>
        </p:spPr>
        <p:txBody>
          <a:bodyPr>
            <a:normAutofit fontScale="90000"/>
          </a:bodyPr>
          <a:lstStyle/>
          <a:p>
            <a:r>
              <a:rPr lang="fr-FR" dirty="0"/>
              <a:t>III.C – Le chiffre d'affaires (CA)</a:t>
            </a:r>
          </a:p>
        </p:txBody>
      </p:sp>
      <p:sp>
        <p:nvSpPr>
          <p:cNvPr id="4" name="Espace réservé du numéro de diapositive 3">
            <a:extLst>
              <a:ext uri="{FF2B5EF4-FFF2-40B4-BE49-F238E27FC236}">
                <a16:creationId xmlns:a16="http://schemas.microsoft.com/office/drawing/2014/main" id="{3DE66D0E-6EE4-1B20-B233-F89E52D9F6A6}"/>
              </a:ext>
            </a:extLst>
          </p:cNvPr>
          <p:cNvSpPr>
            <a:spLocks noGrp="1"/>
          </p:cNvSpPr>
          <p:nvPr>
            <p:ph type="sldNum" sz="quarter" idx="11"/>
          </p:nvPr>
        </p:nvSpPr>
        <p:spPr/>
        <p:txBody>
          <a:bodyPr/>
          <a:lstStyle/>
          <a:p>
            <a:pPr rtl="0"/>
            <a:fld id="{7DC1BBB0-96F0-4077-A278-0F3FB5C104D3}" type="slidenum">
              <a:rPr lang="fr-FR" noProof="0" smtClean="0"/>
              <a:t>16</a:t>
            </a:fld>
            <a:endParaRPr lang="fr-FR" noProof="0"/>
          </a:p>
        </p:txBody>
      </p:sp>
      <p:cxnSp>
        <p:nvCxnSpPr>
          <p:cNvPr id="5" name="Straight Connector 28">
            <a:extLst>
              <a:ext uri="{FF2B5EF4-FFF2-40B4-BE49-F238E27FC236}">
                <a16:creationId xmlns:a16="http://schemas.microsoft.com/office/drawing/2014/main" id="{1E07EBA2-F089-F10D-CD6A-08CB59C7A5F5}"/>
              </a:ext>
            </a:extLst>
          </p:cNvPr>
          <p:cNvCxnSpPr>
            <a:cxnSpLocks/>
          </p:cNvCxnSpPr>
          <p:nvPr/>
        </p:nvCxnSpPr>
        <p:spPr>
          <a:xfrm flipV="1">
            <a:off x="234752" y="656693"/>
            <a:ext cx="4779540" cy="8373"/>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1" name="Rectangle : coins arrondis 10">
            <a:extLst>
              <a:ext uri="{FF2B5EF4-FFF2-40B4-BE49-F238E27FC236}">
                <a16:creationId xmlns:a16="http://schemas.microsoft.com/office/drawing/2014/main" id="{E3068BDB-FE01-6C58-B880-DBD2CD65B844}"/>
              </a:ext>
            </a:extLst>
          </p:cNvPr>
          <p:cNvSpPr/>
          <p:nvPr/>
        </p:nvSpPr>
        <p:spPr>
          <a:xfrm>
            <a:off x="8771638" y="1004218"/>
            <a:ext cx="3051349" cy="818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u="sng" dirty="0"/>
              <a:t>CA Total – Octobre :</a:t>
            </a:r>
          </a:p>
          <a:p>
            <a:pPr algn="ctr"/>
            <a:r>
              <a:rPr lang="fr-FR" dirty="0"/>
              <a:t>143 505.1 € TTC</a:t>
            </a:r>
          </a:p>
        </p:txBody>
      </p:sp>
      <p:grpSp>
        <p:nvGrpSpPr>
          <p:cNvPr id="7" name="Groupe 6">
            <a:extLst>
              <a:ext uri="{FF2B5EF4-FFF2-40B4-BE49-F238E27FC236}">
                <a16:creationId xmlns:a16="http://schemas.microsoft.com/office/drawing/2014/main" id="{50666773-EB29-0A9E-244E-221C98ABF4C8}"/>
              </a:ext>
            </a:extLst>
          </p:cNvPr>
          <p:cNvGrpSpPr/>
          <p:nvPr/>
        </p:nvGrpSpPr>
        <p:grpSpPr>
          <a:xfrm>
            <a:off x="0" y="964685"/>
            <a:ext cx="8148842" cy="5216442"/>
            <a:chOff x="0" y="964685"/>
            <a:chExt cx="8148842" cy="5216442"/>
          </a:xfrm>
        </p:grpSpPr>
        <p:pic>
          <p:nvPicPr>
            <p:cNvPr id="13" name="Image 12">
              <a:extLst>
                <a:ext uri="{FF2B5EF4-FFF2-40B4-BE49-F238E27FC236}">
                  <a16:creationId xmlns:a16="http://schemas.microsoft.com/office/drawing/2014/main" id="{3F3FD57F-0D52-55B2-DEF1-B5ACE4274245}"/>
                </a:ext>
              </a:extLst>
            </p:cNvPr>
            <p:cNvPicPr>
              <a:picLocks noChangeAspect="1"/>
            </p:cNvPicPr>
            <p:nvPr/>
          </p:nvPicPr>
          <p:blipFill>
            <a:blip r:embed="rId3"/>
            <a:srcRect/>
            <a:stretch/>
          </p:blipFill>
          <p:spPr>
            <a:xfrm>
              <a:off x="33089" y="1367413"/>
              <a:ext cx="8115753" cy="4813714"/>
            </a:xfrm>
            <a:prstGeom prst="rect">
              <a:avLst/>
            </a:prstGeom>
            <a:ln w="22225">
              <a:solidFill>
                <a:srgbClr val="990000"/>
              </a:solidFill>
            </a:ln>
          </p:spPr>
        </p:pic>
        <p:pic>
          <p:nvPicPr>
            <p:cNvPr id="15" name="Image 14">
              <a:extLst>
                <a:ext uri="{FF2B5EF4-FFF2-40B4-BE49-F238E27FC236}">
                  <a16:creationId xmlns:a16="http://schemas.microsoft.com/office/drawing/2014/main" id="{421741C9-A208-DCD2-9856-EFAB81A277D4}"/>
                </a:ext>
              </a:extLst>
            </p:cNvPr>
            <p:cNvPicPr>
              <a:picLocks noChangeAspect="1"/>
            </p:cNvPicPr>
            <p:nvPr/>
          </p:nvPicPr>
          <p:blipFill>
            <a:blip r:embed="rId4"/>
            <a:stretch>
              <a:fillRect/>
            </a:stretch>
          </p:blipFill>
          <p:spPr>
            <a:xfrm>
              <a:off x="6814492" y="4797152"/>
              <a:ext cx="1208891" cy="977402"/>
            </a:xfrm>
            <a:prstGeom prst="rect">
              <a:avLst/>
            </a:prstGeom>
            <a:ln w="25400">
              <a:solidFill>
                <a:srgbClr val="990000"/>
              </a:solidFill>
            </a:ln>
          </p:spPr>
        </p:pic>
        <p:sp>
          <p:nvSpPr>
            <p:cNvPr id="6" name="ZoneTexte 5">
              <a:extLst>
                <a:ext uri="{FF2B5EF4-FFF2-40B4-BE49-F238E27FC236}">
                  <a16:creationId xmlns:a16="http://schemas.microsoft.com/office/drawing/2014/main" id="{A5AB1C95-E083-C425-202F-AB539A3DE1F6}"/>
                </a:ext>
              </a:extLst>
            </p:cNvPr>
            <p:cNvSpPr txBox="1"/>
            <p:nvPr/>
          </p:nvSpPr>
          <p:spPr>
            <a:xfrm>
              <a:off x="0" y="964685"/>
              <a:ext cx="8148842" cy="369332"/>
            </a:xfrm>
            <a:prstGeom prst="rect">
              <a:avLst/>
            </a:prstGeom>
            <a:solidFill>
              <a:schemeClr val="bg1"/>
            </a:solidFill>
            <a:ln w="25400">
              <a:solidFill>
                <a:srgbClr val="990000"/>
              </a:solidFill>
            </a:ln>
          </p:spPr>
          <p:txBody>
            <a:bodyPr wrap="square" rtlCol="0">
              <a:spAutoFit/>
            </a:bodyPr>
            <a:lstStyle/>
            <a:p>
              <a:r>
                <a:rPr lang="fr-FR" dirty="0">
                  <a:solidFill>
                    <a:srgbClr val="990000"/>
                  </a:solidFill>
                </a:rPr>
                <a:t>Le top 20 des ventes en CA (€) par référence</a:t>
              </a:r>
            </a:p>
          </p:txBody>
        </p:sp>
      </p:grpSp>
      <p:sp>
        <p:nvSpPr>
          <p:cNvPr id="8" name="Rectangle : coins arrondis 7">
            <a:extLst>
              <a:ext uri="{FF2B5EF4-FFF2-40B4-BE49-F238E27FC236}">
                <a16:creationId xmlns:a16="http://schemas.microsoft.com/office/drawing/2014/main" id="{06A6FB17-FEBA-4CEF-C31F-375C8F396A35}"/>
              </a:ext>
            </a:extLst>
          </p:cNvPr>
          <p:cNvSpPr/>
          <p:nvPr/>
        </p:nvSpPr>
        <p:spPr>
          <a:xfrm>
            <a:off x="8771638" y="2726438"/>
            <a:ext cx="3051349" cy="12769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spAutoFit/>
          </a:bodyPr>
          <a:lstStyle/>
          <a:p>
            <a:pPr algn="ctr"/>
            <a:r>
              <a:rPr lang="fr-FR" dirty="0"/>
              <a:t>80% du chiffre d’affaires nécessite 434 articles </a:t>
            </a:r>
          </a:p>
          <a:p>
            <a:pPr algn="ctr"/>
            <a:r>
              <a:rPr lang="fr-FR" dirty="0"/>
              <a:t>(61% du catalogue)</a:t>
            </a:r>
          </a:p>
          <a:p>
            <a:pPr algn="ctr"/>
            <a:r>
              <a:rPr lang="fr-FR" sz="1500" dirty="0"/>
              <a:t>(Loi de Pareto 80/20 non vérifiée)</a:t>
            </a:r>
          </a:p>
        </p:txBody>
      </p:sp>
      <p:sp>
        <p:nvSpPr>
          <p:cNvPr id="3" name="Rectangle : coins arrondis 2">
            <a:extLst>
              <a:ext uri="{FF2B5EF4-FFF2-40B4-BE49-F238E27FC236}">
                <a16:creationId xmlns:a16="http://schemas.microsoft.com/office/drawing/2014/main" id="{C8BE9B1B-CBF3-57B4-9BCB-55AF3F005994}"/>
              </a:ext>
            </a:extLst>
          </p:cNvPr>
          <p:cNvSpPr/>
          <p:nvPr/>
        </p:nvSpPr>
        <p:spPr>
          <a:xfrm>
            <a:off x="8747544" y="5220775"/>
            <a:ext cx="3051349" cy="818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t>CA TTC bon cadeau  – Octobre </a:t>
            </a:r>
          </a:p>
          <a:p>
            <a:pPr algn="ctr"/>
            <a:r>
              <a:rPr lang="fr-FR" sz="1400" dirty="0"/>
              <a:t>(hors CA Total) :</a:t>
            </a:r>
          </a:p>
          <a:p>
            <a:pPr algn="ctr"/>
            <a:r>
              <a:rPr lang="fr-FR" sz="1400" dirty="0"/>
              <a:t>175 € TTC (0,12%)</a:t>
            </a:r>
          </a:p>
        </p:txBody>
      </p:sp>
    </p:spTree>
    <p:extLst>
      <p:ext uri="{BB962C8B-B14F-4D97-AF65-F5344CB8AC3E}">
        <p14:creationId xmlns:p14="http://schemas.microsoft.com/office/powerpoint/2010/main" val="364244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E21E1ED-CCE3-EC37-C15E-ECD4325F53B1}"/>
              </a:ext>
            </a:extLst>
          </p:cNvPr>
          <p:cNvSpPr>
            <a:spLocks noGrp="1"/>
          </p:cNvSpPr>
          <p:nvPr>
            <p:ph type="sldNum" sz="quarter" idx="11"/>
          </p:nvPr>
        </p:nvSpPr>
        <p:spPr/>
        <p:txBody>
          <a:bodyPr/>
          <a:lstStyle/>
          <a:p>
            <a:fld id="{A408000B-20E2-46FB-9733-8AB12DD5F081}" type="slidenum">
              <a:rPr lang="fr-FR" smtClean="0"/>
              <a:t>17</a:t>
            </a:fld>
            <a:endParaRPr lang="fr-FR" dirty="0"/>
          </a:p>
        </p:txBody>
      </p:sp>
      <p:grpSp>
        <p:nvGrpSpPr>
          <p:cNvPr id="6" name="Groupe 5">
            <a:extLst>
              <a:ext uri="{FF2B5EF4-FFF2-40B4-BE49-F238E27FC236}">
                <a16:creationId xmlns:a16="http://schemas.microsoft.com/office/drawing/2014/main" id="{A9F219C2-0AAA-63FD-9F3C-3CF9FB1E862D}"/>
              </a:ext>
            </a:extLst>
          </p:cNvPr>
          <p:cNvGrpSpPr/>
          <p:nvPr/>
        </p:nvGrpSpPr>
        <p:grpSpPr>
          <a:xfrm>
            <a:off x="436214" y="1851440"/>
            <a:ext cx="4115374" cy="3155120"/>
            <a:chOff x="477790" y="2128504"/>
            <a:chExt cx="4115374" cy="3155120"/>
          </a:xfrm>
        </p:grpSpPr>
        <p:pic>
          <p:nvPicPr>
            <p:cNvPr id="10" name="Image 9">
              <a:extLst>
                <a:ext uri="{FF2B5EF4-FFF2-40B4-BE49-F238E27FC236}">
                  <a16:creationId xmlns:a16="http://schemas.microsoft.com/office/drawing/2014/main" id="{D8D61BB4-E282-0C91-665B-B64E562AF654}"/>
                </a:ext>
              </a:extLst>
            </p:cNvPr>
            <p:cNvPicPr>
              <a:picLocks noChangeAspect="1"/>
            </p:cNvPicPr>
            <p:nvPr/>
          </p:nvPicPr>
          <p:blipFill>
            <a:blip r:embed="rId2"/>
            <a:stretch>
              <a:fillRect/>
            </a:stretch>
          </p:blipFill>
          <p:spPr>
            <a:xfrm>
              <a:off x="477790" y="2128504"/>
              <a:ext cx="4115374" cy="3155120"/>
            </a:xfrm>
            <a:prstGeom prst="rect">
              <a:avLst/>
            </a:prstGeom>
            <a:ln w="22225">
              <a:solidFill>
                <a:srgbClr val="990000"/>
              </a:solidFill>
            </a:ln>
          </p:spPr>
        </p:pic>
        <p:pic>
          <p:nvPicPr>
            <p:cNvPr id="5" name="Image 4">
              <a:extLst>
                <a:ext uri="{FF2B5EF4-FFF2-40B4-BE49-F238E27FC236}">
                  <a16:creationId xmlns:a16="http://schemas.microsoft.com/office/drawing/2014/main" id="{B381D3A7-F1F7-C950-F8F8-85F0D3BC9F8C}"/>
                </a:ext>
              </a:extLst>
            </p:cNvPr>
            <p:cNvPicPr>
              <a:picLocks noChangeAspect="1"/>
            </p:cNvPicPr>
            <p:nvPr/>
          </p:nvPicPr>
          <p:blipFill>
            <a:blip r:embed="rId3"/>
            <a:stretch>
              <a:fillRect/>
            </a:stretch>
          </p:blipFill>
          <p:spPr>
            <a:xfrm>
              <a:off x="2710036" y="2421591"/>
              <a:ext cx="1749034" cy="2014818"/>
            </a:xfrm>
            <a:prstGeom prst="rect">
              <a:avLst/>
            </a:prstGeom>
            <a:ln w="22225">
              <a:solidFill>
                <a:srgbClr val="990000"/>
              </a:solidFill>
            </a:ln>
          </p:spPr>
        </p:pic>
      </p:grpSp>
      <p:pic>
        <p:nvPicPr>
          <p:cNvPr id="8" name="Image 7">
            <a:extLst>
              <a:ext uri="{FF2B5EF4-FFF2-40B4-BE49-F238E27FC236}">
                <a16:creationId xmlns:a16="http://schemas.microsoft.com/office/drawing/2014/main" id="{4B3C3C24-42A2-7231-D85C-BAA7E81D0952}"/>
              </a:ext>
            </a:extLst>
          </p:cNvPr>
          <p:cNvPicPr>
            <a:picLocks noChangeAspect="1"/>
          </p:cNvPicPr>
          <p:nvPr/>
        </p:nvPicPr>
        <p:blipFill>
          <a:blip r:embed="rId4"/>
          <a:stretch>
            <a:fillRect/>
          </a:stretch>
        </p:blipFill>
        <p:spPr>
          <a:xfrm>
            <a:off x="5158308" y="1817144"/>
            <a:ext cx="4646944" cy="3189416"/>
          </a:xfrm>
          <a:prstGeom prst="rect">
            <a:avLst/>
          </a:prstGeom>
          <a:ln w="22225">
            <a:solidFill>
              <a:srgbClr val="990000"/>
            </a:solidFill>
          </a:ln>
        </p:spPr>
      </p:pic>
      <p:sp>
        <p:nvSpPr>
          <p:cNvPr id="14" name="Titre 1">
            <a:extLst>
              <a:ext uri="{FF2B5EF4-FFF2-40B4-BE49-F238E27FC236}">
                <a16:creationId xmlns:a16="http://schemas.microsoft.com/office/drawing/2014/main" id="{2DB4630D-DE1C-4835-8A6C-9DE9F0A12EF6}"/>
              </a:ext>
            </a:extLst>
          </p:cNvPr>
          <p:cNvSpPr>
            <a:spLocks noGrp="1"/>
          </p:cNvSpPr>
          <p:nvPr>
            <p:ph type="title"/>
          </p:nvPr>
        </p:nvSpPr>
        <p:spPr>
          <a:xfrm>
            <a:off x="234752" y="178459"/>
            <a:ext cx="6219700" cy="478234"/>
          </a:xfrm>
        </p:spPr>
        <p:txBody>
          <a:bodyPr>
            <a:normAutofit fontScale="90000"/>
          </a:bodyPr>
          <a:lstStyle/>
          <a:p>
            <a:r>
              <a:rPr lang="fr-FR" dirty="0"/>
              <a:t>III.C – Le chiffre d'affaires (par produit)</a:t>
            </a:r>
          </a:p>
        </p:txBody>
      </p:sp>
      <p:cxnSp>
        <p:nvCxnSpPr>
          <p:cNvPr id="15" name="Straight Connector 28">
            <a:extLst>
              <a:ext uri="{FF2B5EF4-FFF2-40B4-BE49-F238E27FC236}">
                <a16:creationId xmlns:a16="http://schemas.microsoft.com/office/drawing/2014/main" id="{F9A0E6BE-AD49-BB26-BCB0-26CEF376F4C9}"/>
              </a:ext>
            </a:extLst>
          </p:cNvPr>
          <p:cNvCxnSpPr>
            <a:cxnSpLocks/>
          </p:cNvCxnSpPr>
          <p:nvPr/>
        </p:nvCxnSpPr>
        <p:spPr>
          <a:xfrm>
            <a:off x="234752" y="665066"/>
            <a:ext cx="5859660"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4" name="Groupe 3">
            <a:extLst>
              <a:ext uri="{FF2B5EF4-FFF2-40B4-BE49-F238E27FC236}">
                <a16:creationId xmlns:a16="http://schemas.microsoft.com/office/drawing/2014/main" id="{36A02269-5AD7-04BE-743B-39F1746A9BD3}"/>
              </a:ext>
            </a:extLst>
          </p:cNvPr>
          <p:cNvGrpSpPr/>
          <p:nvPr/>
        </p:nvGrpSpPr>
        <p:grpSpPr>
          <a:xfrm>
            <a:off x="10400400" y="72000"/>
            <a:ext cx="1563411" cy="2206068"/>
            <a:chOff x="10400400" y="72000"/>
            <a:chExt cx="1563411" cy="2206068"/>
          </a:xfrm>
        </p:grpSpPr>
        <p:pic>
          <p:nvPicPr>
            <p:cNvPr id="9" name="Image 8">
              <a:extLst>
                <a:ext uri="{FF2B5EF4-FFF2-40B4-BE49-F238E27FC236}">
                  <a16:creationId xmlns:a16="http://schemas.microsoft.com/office/drawing/2014/main" id="{E79563DD-2E12-BD2B-714E-23C0B384219C}"/>
                </a:ext>
              </a:extLst>
            </p:cNvPr>
            <p:cNvPicPr>
              <a:picLocks noChangeAspect="1"/>
            </p:cNvPicPr>
            <p:nvPr/>
          </p:nvPicPr>
          <p:blipFill>
            <a:blip r:embed="rId5"/>
            <a:stretch>
              <a:fillRect/>
            </a:stretch>
          </p:blipFill>
          <p:spPr>
            <a:xfrm>
              <a:off x="10411972" y="417576"/>
              <a:ext cx="1551839" cy="1860492"/>
            </a:xfrm>
            <a:prstGeom prst="rect">
              <a:avLst/>
            </a:prstGeom>
            <a:ln w="22225">
              <a:solidFill>
                <a:srgbClr val="990000"/>
              </a:solidFill>
            </a:ln>
          </p:spPr>
        </p:pic>
        <p:sp>
          <p:nvSpPr>
            <p:cNvPr id="2" name="Espace réservé du texte 7">
              <a:extLst>
                <a:ext uri="{FF2B5EF4-FFF2-40B4-BE49-F238E27FC236}">
                  <a16:creationId xmlns:a16="http://schemas.microsoft.com/office/drawing/2014/main" id="{B0C27505-5F85-3357-BB63-A9ECF919AEB4}"/>
                </a:ext>
              </a:extLst>
            </p:cNvPr>
            <p:cNvSpPr txBox="1">
              <a:spLocks/>
            </p:cNvSpPr>
            <p:nvPr/>
          </p:nvSpPr>
          <p:spPr>
            <a:xfrm>
              <a:off x="10400400" y="72000"/>
              <a:ext cx="1551600" cy="360000"/>
            </a:xfrm>
            <a:prstGeom prst="rect">
              <a:avLst/>
            </a:prstGeom>
            <a:ln w="25400" cap="flat">
              <a:solidFill>
                <a:srgbClr val="990000"/>
              </a:solidFill>
            </a:ln>
          </p:spPr>
          <p:txBody>
            <a:bodyPr>
              <a:normAutofit fontScale="77500" lnSpcReduction="200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sz="2199" dirty="0">
                  <a:solidFill>
                    <a:schemeClr val="accent1"/>
                  </a:solidFill>
                </a:rPr>
                <a:t>Rappel</a:t>
              </a:r>
            </a:p>
          </p:txBody>
        </p:sp>
      </p:grpSp>
    </p:spTree>
    <p:extLst>
      <p:ext uri="{BB962C8B-B14F-4D97-AF65-F5344CB8AC3E}">
        <p14:creationId xmlns:p14="http://schemas.microsoft.com/office/powerpoint/2010/main" val="12223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B4FCE-D22D-475D-595B-8A238DFCCDF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0ECDDFE-4269-0CCF-155D-314A7D946100}"/>
              </a:ext>
            </a:extLst>
          </p:cNvPr>
          <p:cNvSpPr>
            <a:spLocks noGrp="1"/>
          </p:cNvSpPr>
          <p:nvPr>
            <p:ph type="title"/>
          </p:nvPr>
        </p:nvSpPr>
        <p:spPr>
          <a:xfrm>
            <a:off x="234752" y="178459"/>
            <a:ext cx="4516705" cy="478234"/>
          </a:xfrm>
        </p:spPr>
        <p:txBody>
          <a:bodyPr>
            <a:normAutofit fontScale="90000"/>
          </a:bodyPr>
          <a:lstStyle/>
          <a:p>
            <a:r>
              <a:rPr lang="fr-FR" dirty="0"/>
              <a:t>III.D – Les ventes (Qté)</a:t>
            </a:r>
          </a:p>
        </p:txBody>
      </p:sp>
      <p:sp>
        <p:nvSpPr>
          <p:cNvPr id="4" name="Espace réservé du numéro de diapositive 3">
            <a:extLst>
              <a:ext uri="{FF2B5EF4-FFF2-40B4-BE49-F238E27FC236}">
                <a16:creationId xmlns:a16="http://schemas.microsoft.com/office/drawing/2014/main" id="{DC5F67A3-E6F0-C9B1-448D-2E48405A553E}"/>
              </a:ext>
            </a:extLst>
          </p:cNvPr>
          <p:cNvSpPr>
            <a:spLocks noGrp="1"/>
          </p:cNvSpPr>
          <p:nvPr>
            <p:ph type="sldNum" sz="quarter" idx="11"/>
          </p:nvPr>
        </p:nvSpPr>
        <p:spPr/>
        <p:txBody>
          <a:bodyPr/>
          <a:lstStyle/>
          <a:p>
            <a:pPr rtl="0"/>
            <a:fld id="{7DC1BBB0-96F0-4077-A278-0F3FB5C104D3}" type="slidenum">
              <a:rPr lang="fr-FR" noProof="0" smtClean="0"/>
              <a:t>18</a:t>
            </a:fld>
            <a:endParaRPr lang="fr-FR" noProof="0"/>
          </a:p>
        </p:txBody>
      </p:sp>
      <p:cxnSp>
        <p:nvCxnSpPr>
          <p:cNvPr id="5" name="Straight Connector 28">
            <a:extLst>
              <a:ext uri="{FF2B5EF4-FFF2-40B4-BE49-F238E27FC236}">
                <a16:creationId xmlns:a16="http://schemas.microsoft.com/office/drawing/2014/main" id="{174437D7-6A4D-9C4E-724F-160B389AC79F}"/>
              </a:ext>
            </a:extLst>
          </p:cNvPr>
          <p:cNvCxnSpPr>
            <a:cxnSpLocks/>
          </p:cNvCxnSpPr>
          <p:nvPr/>
        </p:nvCxnSpPr>
        <p:spPr>
          <a:xfrm>
            <a:off x="234752" y="665066"/>
            <a:ext cx="362741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1" name="Rectangle : coins arrondis 10">
            <a:extLst>
              <a:ext uri="{FF2B5EF4-FFF2-40B4-BE49-F238E27FC236}">
                <a16:creationId xmlns:a16="http://schemas.microsoft.com/office/drawing/2014/main" id="{5D6F9B75-5ADE-7DCA-4A69-5FE090AFD858}"/>
              </a:ext>
            </a:extLst>
          </p:cNvPr>
          <p:cNvSpPr/>
          <p:nvPr/>
        </p:nvSpPr>
        <p:spPr>
          <a:xfrm>
            <a:off x="8288651" y="1172711"/>
            <a:ext cx="3051349" cy="818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u="sng" dirty="0"/>
              <a:t>Bouteilles vendues Octobre :</a:t>
            </a:r>
          </a:p>
          <a:p>
            <a:pPr algn="ctr"/>
            <a:r>
              <a:rPr lang="fr-FR" dirty="0"/>
              <a:t>5 744</a:t>
            </a:r>
          </a:p>
        </p:txBody>
      </p:sp>
      <p:sp>
        <p:nvSpPr>
          <p:cNvPr id="8" name="Rectangle : coins arrondis 7">
            <a:extLst>
              <a:ext uri="{FF2B5EF4-FFF2-40B4-BE49-F238E27FC236}">
                <a16:creationId xmlns:a16="http://schemas.microsoft.com/office/drawing/2014/main" id="{DCAC750F-6E37-6C65-5584-BD1BA362C7F3}"/>
              </a:ext>
            </a:extLst>
          </p:cNvPr>
          <p:cNvSpPr/>
          <p:nvPr/>
        </p:nvSpPr>
        <p:spPr>
          <a:xfrm>
            <a:off x="8283361" y="2790528"/>
            <a:ext cx="3051349" cy="12769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spAutoFit/>
          </a:bodyPr>
          <a:lstStyle/>
          <a:p>
            <a:pPr algn="ctr"/>
            <a:r>
              <a:rPr lang="fr-FR" dirty="0"/>
              <a:t>80% des bouteilles vendues nécessite 433 articles </a:t>
            </a:r>
            <a:br>
              <a:rPr lang="fr-FR" dirty="0"/>
            </a:br>
            <a:r>
              <a:rPr lang="fr-FR" dirty="0"/>
              <a:t>(61% du catalogue)</a:t>
            </a:r>
          </a:p>
          <a:p>
            <a:pPr algn="ctr"/>
            <a:r>
              <a:rPr lang="fr-FR" sz="1500" dirty="0"/>
              <a:t>(Loi de Pareto 80/20 non vérifiée)</a:t>
            </a:r>
          </a:p>
        </p:txBody>
      </p:sp>
      <p:grpSp>
        <p:nvGrpSpPr>
          <p:cNvPr id="3" name="Groupe 2">
            <a:extLst>
              <a:ext uri="{FF2B5EF4-FFF2-40B4-BE49-F238E27FC236}">
                <a16:creationId xmlns:a16="http://schemas.microsoft.com/office/drawing/2014/main" id="{409E327C-5557-F15C-5EBB-38C8DB501CB4}"/>
              </a:ext>
            </a:extLst>
          </p:cNvPr>
          <p:cNvGrpSpPr/>
          <p:nvPr/>
        </p:nvGrpSpPr>
        <p:grpSpPr>
          <a:xfrm>
            <a:off x="228574" y="803379"/>
            <a:ext cx="6976572" cy="5401105"/>
            <a:chOff x="228574" y="803379"/>
            <a:chExt cx="6976572" cy="5401105"/>
          </a:xfrm>
        </p:grpSpPr>
        <p:grpSp>
          <p:nvGrpSpPr>
            <p:cNvPr id="7" name="Groupe 6">
              <a:extLst>
                <a:ext uri="{FF2B5EF4-FFF2-40B4-BE49-F238E27FC236}">
                  <a16:creationId xmlns:a16="http://schemas.microsoft.com/office/drawing/2014/main" id="{F7013205-7D18-D607-1FDD-F4E44AC69BEE}"/>
                </a:ext>
              </a:extLst>
            </p:cNvPr>
            <p:cNvGrpSpPr/>
            <p:nvPr/>
          </p:nvGrpSpPr>
          <p:grpSpPr>
            <a:xfrm>
              <a:off x="228574" y="803379"/>
              <a:ext cx="6976572" cy="5401105"/>
              <a:chOff x="755999" y="964685"/>
              <a:chExt cx="6976572" cy="5401105"/>
            </a:xfrm>
          </p:grpSpPr>
          <p:pic>
            <p:nvPicPr>
              <p:cNvPr id="13" name="Image 12">
                <a:extLst>
                  <a:ext uri="{FF2B5EF4-FFF2-40B4-BE49-F238E27FC236}">
                    <a16:creationId xmlns:a16="http://schemas.microsoft.com/office/drawing/2014/main" id="{0E502F9F-7699-6E1F-59B7-2C6534F59539}"/>
                  </a:ext>
                </a:extLst>
              </p:cNvPr>
              <p:cNvPicPr>
                <a:picLocks noChangeAspect="1"/>
              </p:cNvPicPr>
              <p:nvPr/>
            </p:nvPicPr>
            <p:blipFill>
              <a:blip r:embed="rId3"/>
              <a:srcRect/>
              <a:stretch/>
            </p:blipFill>
            <p:spPr>
              <a:xfrm>
                <a:off x="755999" y="1352933"/>
                <a:ext cx="6976572" cy="5012857"/>
              </a:xfrm>
              <a:prstGeom prst="rect">
                <a:avLst/>
              </a:prstGeom>
              <a:ln w="25400">
                <a:solidFill>
                  <a:srgbClr val="990000"/>
                </a:solidFill>
              </a:ln>
            </p:spPr>
          </p:pic>
          <p:sp>
            <p:nvSpPr>
              <p:cNvPr id="6" name="ZoneTexte 5">
                <a:extLst>
                  <a:ext uri="{FF2B5EF4-FFF2-40B4-BE49-F238E27FC236}">
                    <a16:creationId xmlns:a16="http://schemas.microsoft.com/office/drawing/2014/main" id="{34F6C36A-D8B8-8260-107A-D7DEC385A090}"/>
                  </a:ext>
                </a:extLst>
              </p:cNvPr>
              <p:cNvSpPr txBox="1"/>
              <p:nvPr/>
            </p:nvSpPr>
            <p:spPr>
              <a:xfrm>
                <a:off x="755999" y="964685"/>
                <a:ext cx="6976571" cy="369332"/>
              </a:xfrm>
              <a:prstGeom prst="rect">
                <a:avLst/>
              </a:prstGeom>
              <a:solidFill>
                <a:schemeClr val="bg1"/>
              </a:solidFill>
              <a:ln w="25400">
                <a:solidFill>
                  <a:srgbClr val="990000"/>
                </a:solidFill>
              </a:ln>
            </p:spPr>
            <p:txBody>
              <a:bodyPr wrap="square" rtlCol="0">
                <a:spAutoFit/>
              </a:bodyPr>
              <a:lstStyle/>
              <a:p>
                <a:r>
                  <a:rPr lang="fr-FR" dirty="0">
                    <a:solidFill>
                      <a:srgbClr val="990000"/>
                    </a:solidFill>
                  </a:rPr>
                  <a:t>Le top 20 des ventes en Quantité par référence</a:t>
                </a:r>
              </a:p>
            </p:txBody>
          </p:sp>
        </p:grpSp>
        <p:pic>
          <p:nvPicPr>
            <p:cNvPr id="12" name="Image 11">
              <a:extLst>
                <a:ext uri="{FF2B5EF4-FFF2-40B4-BE49-F238E27FC236}">
                  <a16:creationId xmlns:a16="http://schemas.microsoft.com/office/drawing/2014/main" id="{45D77C87-61E6-BC83-B77F-4436707D7AC6}"/>
                </a:ext>
              </a:extLst>
            </p:cNvPr>
            <p:cNvPicPr>
              <a:picLocks noChangeAspect="1"/>
            </p:cNvPicPr>
            <p:nvPr/>
          </p:nvPicPr>
          <p:blipFill>
            <a:blip r:embed="rId4"/>
            <a:srcRect t="30700" b="5021"/>
            <a:stretch/>
          </p:blipFill>
          <p:spPr>
            <a:xfrm>
              <a:off x="6166420" y="5517232"/>
              <a:ext cx="842127" cy="432000"/>
            </a:xfrm>
            <a:prstGeom prst="rect">
              <a:avLst/>
            </a:prstGeom>
            <a:ln w="19050">
              <a:solidFill>
                <a:srgbClr val="990000"/>
              </a:solidFill>
            </a:ln>
          </p:spPr>
        </p:pic>
      </p:grpSp>
    </p:spTree>
    <p:extLst>
      <p:ext uri="{BB962C8B-B14F-4D97-AF65-F5344CB8AC3E}">
        <p14:creationId xmlns:p14="http://schemas.microsoft.com/office/powerpoint/2010/main" val="414808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2F2C09DF-D318-F3CE-C416-A27C6A108F36}"/>
              </a:ext>
            </a:extLst>
          </p:cNvPr>
          <p:cNvSpPr>
            <a:spLocks noGrp="1"/>
          </p:cNvSpPr>
          <p:nvPr>
            <p:ph type="sldNum" sz="quarter" idx="11"/>
          </p:nvPr>
        </p:nvSpPr>
        <p:spPr/>
        <p:txBody>
          <a:bodyPr/>
          <a:lstStyle/>
          <a:p>
            <a:fld id="{F939C82B-DC64-4C16-9B65-6E1EE2A61E2B}" type="slidenum">
              <a:rPr lang="fr-FR" smtClean="0"/>
              <a:t>19</a:t>
            </a:fld>
            <a:endParaRPr lang="fr-FR" dirty="0"/>
          </a:p>
        </p:txBody>
      </p:sp>
      <p:grpSp>
        <p:nvGrpSpPr>
          <p:cNvPr id="2" name="Groupe 1">
            <a:extLst>
              <a:ext uri="{FF2B5EF4-FFF2-40B4-BE49-F238E27FC236}">
                <a16:creationId xmlns:a16="http://schemas.microsoft.com/office/drawing/2014/main" id="{1B57E020-F82A-433C-15BF-3411761F573E}"/>
              </a:ext>
            </a:extLst>
          </p:cNvPr>
          <p:cNvGrpSpPr/>
          <p:nvPr/>
        </p:nvGrpSpPr>
        <p:grpSpPr>
          <a:xfrm>
            <a:off x="439347" y="2018627"/>
            <a:ext cx="3695265" cy="2820746"/>
            <a:chOff x="1053852" y="2348880"/>
            <a:chExt cx="3695265" cy="2820746"/>
          </a:xfrm>
        </p:grpSpPr>
        <p:pic>
          <p:nvPicPr>
            <p:cNvPr id="12" name="Image 11">
              <a:extLst>
                <a:ext uri="{FF2B5EF4-FFF2-40B4-BE49-F238E27FC236}">
                  <a16:creationId xmlns:a16="http://schemas.microsoft.com/office/drawing/2014/main" id="{9AD227D4-B573-E209-45E3-34B14E37F78E}"/>
                </a:ext>
              </a:extLst>
            </p:cNvPr>
            <p:cNvPicPr>
              <a:picLocks noChangeAspect="1"/>
            </p:cNvPicPr>
            <p:nvPr/>
          </p:nvPicPr>
          <p:blipFill>
            <a:blip r:embed="rId3"/>
            <a:stretch>
              <a:fillRect/>
            </a:stretch>
          </p:blipFill>
          <p:spPr>
            <a:xfrm>
              <a:off x="1053852" y="2348880"/>
              <a:ext cx="3695265" cy="2820746"/>
            </a:xfrm>
            <a:prstGeom prst="rect">
              <a:avLst/>
            </a:prstGeom>
            <a:ln w="25400" cap="flat">
              <a:solidFill>
                <a:srgbClr val="990000"/>
              </a:solidFill>
            </a:ln>
          </p:spPr>
        </p:pic>
        <p:pic>
          <p:nvPicPr>
            <p:cNvPr id="14" name="Image 13">
              <a:extLst>
                <a:ext uri="{FF2B5EF4-FFF2-40B4-BE49-F238E27FC236}">
                  <a16:creationId xmlns:a16="http://schemas.microsoft.com/office/drawing/2014/main" id="{291769F4-AA15-C3D7-553C-5B5D5792B42B}"/>
                </a:ext>
              </a:extLst>
            </p:cNvPr>
            <p:cNvPicPr>
              <a:picLocks noChangeAspect="1"/>
            </p:cNvPicPr>
            <p:nvPr/>
          </p:nvPicPr>
          <p:blipFill>
            <a:blip r:embed="rId4"/>
            <a:stretch>
              <a:fillRect/>
            </a:stretch>
          </p:blipFill>
          <p:spPr>
            <a:xfrm>
              <a:off x="3282191" y="2608109"/>
              <a:ext cx="1354645" cy="1869066"/>
            </a:xfrm>
            <a:prstGeom prst="rect">
              <a:avLst/>
            </a:prstGeom>
            <a:ln w="25400" cap="flat">
              <a:solidFill>
                <a:srgbClr val="990000"/>
              </a:solidFill>
            </a:ln>
          </p:spPr>
        </p:pic>
      </p:grpSp>
      <p:pic>
        <p:nvPicPr>
          <p:cNvPr id="5" name="Image 4">
            <a:extLst>
              <a:ext uri="{FF2B5EF4-FFF2-40B4-BE49-F238E27FC236}">
                <a16:creationId xmlns:a16="http://schemas.microsoft.com/office/drawing/2014/main" id="{8A4C86D2-A862-F713-3174-FFF6569559C2}"/>
              </a:ext>
            </a:extLst>
          </p:cNvPr>
          <p:cNvPicPr>
            <a:picLocks noChangeAspect="1"/>
          </p:cNvPicPr>
          <p:nvPr/>
        </p:nvPicPr>
        <p:blipFill>
          <a:blip r:embed="rId5"/>
          <a:stretch>
            <a:fillRect/>
          </a:stretch>
        </p:blipFill>
        <p:spPr>
          <a:xfrm>
            <a:off x="5245775" y="1665200"/>
            <a:ext cx="4040592" cy="3174173"/>
          </a:xfrm>
          <a:prstGeom prst="rect">
            <a:avLst/>
          </a:prstGeom>
          <a:ln w="25400" cap="flat">
            <a:solidFill>
              <a:srgbClr val="990000"/>
            </a:solidFill>
          </a:ln>
        </p:spPr>
      </p:pic>
      <p:sp>
        <p:nvSpPr>
          <p:cNvPr id="7" name="Titre 1">
            <a:extLst>
              <a:ext uri="{FF2B5EF4-FFF2-40B4-BE49-F238E27FC236}">
                <a16:creationId xmlns:a16="http://schemas.microsoft.com/office/drawing/2014/main" id="{28470AB9-0572-3919-A2F0-215CA90C47FC}"/>
              </a:ext>
            </a:extLst>
          </p:cNvPr>
          <p:cNvSpPr>
            <a:spLocks noGrp="1"/>
          </p:cNvSpPr>
          <p:nvPr>
            <p:ph type="title"/>
          </p:nvPr>
        </p:nvSpPr>
        <p:spPr>
          <a:xfrm>
            <a:off x="234752" y="178459"/>
            <a:ext cx="5499620" cy="478234"/>
          </a:xfrm>
        </p:spPr>
        <p:txBody>
          <a:bodyPr>
            <a:normAutofit fontScale="90000"/>
          </a:bodyPr>
          <a:lstStyle/>
          <a:p>
            <a:r>
              <a:rPr lang="fr-FR" dirty="0"/>
              <a:t>III.D – Les ventes (Qté) par produit</a:t>
            </a:r>
          </a:p>
        </p:txBody>
      </p:sp>
      <p:cxnSp>
        <p:nvCxnSpPr>
          <p:cNvPr id="8" name="Straight Connector 28">
            <a:extLst>
              <a:ext uri="{FF2B5EF4-FFF2-40B4-BE49-F238E27FC236}">
                <a16:creationId xmlns:a16="http://schemas.microsoft.com/office/drawing/2014/main" id="{C955E571-08DB-3193-81E2-D46C84E33178}"/>
              </a:ext>
            </a:extLst>
          </p:cNvPr>
          <p:cNvCxnSpPr>
            <a:cxnSpLocks/>
          </p:cNvCxnSpPr>
          <p:nvPr/>
        </p:nvCxnSpPr>
        <p:spPr>
          <a:xfrm flipV="1">
            <a:off x="234752" y="656693"/>
            <a:ext cx="5499620" cy="8373"/>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9" name="Groupe 8">
            <a:extLst>
              <a:ext uri="{FF2B5EF4-FFF2-40B4-BE49-F238E27FC236}">
                <a16:creationId xmlns:a16="http://schemas.microsoft.com/office/drawing/2014/main" id="{A66F4A30-D4EB-7618-0AC5-8C3A2B7AD8AC}"/>
              </a:ext>
            </a:extLst>
          </p:cNvPr>
          <p:cNvGrpSpPr/>
          <p:nvPr/>
        </p:nvGrpSpPr>
        <p:grpSpPr>
          <a:xfrm>
            <a:off x="10400400" y="72000"/>
            <a:ext cx="1563411" cy="2206068"/>
            <a:chOff x="10400400" y="72000"/>
            <a:chExt cx="1563411" cy="2206068"/>
          </a:xfrm>
        </p:grpSpPr>
        <p:pic>
          <p:nvPicPr>
            <p:cNvPr id="10" name="Image 9">
              <a:extLst>
                <a:ext uri="{FF2B5EF4-FFF2-40B4-BE49-F238E27FC236}">
                  <a16:creationId xmlns:a16="http://schemas.microsoft.com/office/drawing/2014/main" id="{6F30B7D6-3D75-55B3-0932-CF3AE0CEBF94}"/>
                </a:ext>
              </a:extLst>
            </p:cNvPr>
            <p:cNvPicPr>
              <a:picLocks noChangeAspect="1"/>
            </p:cNvPicPr>
            <p:nvPr/>
          </p:nvPicPr>
          <p:blipFill>
            <a:blip r:embed="rId6"/>
            <a:stretch>
              <a:fillRect/>
            </a:stretch>
          </p:blipFill>
          <p:spPr>
            <a:xfrm>
              <a:off x="10411972" y="417576"/>
              <a:ext cx="1551839" cy="1860492"/>
            </a:xfrm>
            <a:prstGeom prst="rect">
              <a:avLst/>
            </a:prstGeom>
            <a:ln w="22225">
              <a:solidFill>
                <a:srgbClr val="990000"/>
              </a:solidFill>
            </a:ln>
          </p:spPr>
        </p:pic>
        <p:sp>
          <p:nvSpPr>
            <p:cNvPr id="11" name="Espace réservé du texte 7">
              <a:extLst>
                <a:ext uri="{FF2B5EF4-FFF2-40B4-BE49-F238E27FC236}">
                  <a16:creationId xmlns:a16="http://schemas.microsoft.com/office/drawing/2014/main" id="{59912713-757C-D283-7890-058D5AAA9C35}"/>
                </a:ext>
              </a:extLst>
            </p:cNvPr>
            <p:cNvSpPr txBox="1">
              <a:spLocks/>
            </p:cNvSpPr>
            <p:nvPr/>
          </p:nvSpPr>
          <p:spPr>
            <a:xfrm>
              <a:off x="10400400" y="72000"/>
              <a:ext cx="1551600" cy="360000"/>
            </a:xfrm>
            <a:prstGeom prst="rect">
              <a:avLst/>
            </a:prstGeom>
            <a:ln w="25400" cap="flat">
              <a:solidFill>
                <a:srgbClr val="990000"/>
              </a:solidFill>
            </a:ln>
          </p:spPr>
          <p:txBody>
            <a:bodyPr>
              <a:normAutofit fontScale="77500" lnSpcReduction="200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sz="2199" dirty="0">
                  <a:solidFill>
                    <a:schemeClr val="accent1"/>
                  </a:solidFill>
                </a:rPr>
                <a:t>Rappel</a:t>
              </a:r>
            </a:p>
          </p:txBody>
        </p:sp>
      </p:grpSp>
    </p:spTree>
    <p:extLst>
      <p:ext uri="{BB962C8B-B14F-4D97-AF65-F5344CB8AC3E}">
        <p14:creationId xmlns:p14="http://schemas.microsoft.com/office/powerpoint/2010/main" val="225076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180B3-6AFD-E382-4AF9-C90457F4C94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0207DB3-D538-6B49-F865-0FB2E692B6A6}"/>
              </a:ext>
            </a:extLst>
          </p:cNvPr>
          <p:cNvSpPr>
            <a:spLocks noGrp="1"/>
          </p:cNvSpPr>
          <p:nvPr>
            <p:ph type="title"/>
          </p:nvPr>
        </p:nvSpPr>
        <p:spPr/>
        <p:txBody>
          <a:bodyPr>
            <a:normAutofit/>
          </a:bodyPr>
          <a:lstStyle/>
          <a:p>
            <a:r>
              <a:rPr lang="fr-FR" dirty="0"/>
              <a:t>SOMMAIRE</a:t>
            </a:r>
          </a:p>
        </p:txBody>
      </p:sp>
      <p:graphicFrame>
        <p:nvGraphicFramePr>
          <p:cNvPr id="7" name="Espace réservé du contenu 4">
            <a:extLst>
              <a:ext uri="{FF2B5EF4-FFF2-40B4-BE49-F238E27FC236}">
                <a16:creationId xmlns:a16="http://schemas.microsoft.com/office/drawing/2014/main" id="{3B283E4D-5D79-7294-D080-E9814E38D0BB}"/>
              </a:ext>
            </a:extLst>
          </p:cNvPr>
          <p:cNvGraphicFramePr>
            <a:graphicFrameLocks noGrp="1"/>
          </p:cNvGraphicFramePr>
          <p:nvPr>
            <p:ph idx="1"/>
            <p:extLst>
              <p:ext uri="{D42A27DB-BD31-4B8C-83A1-F6EECF244321}">
                <p14:modId xmlns:p14="http://schemas.microsoft.com/office/powerpoint/2010/main" val="3295311944"/>
              </p:ext>
            </p:extLst>
          </p:nvPr>
        </p:nvGraphicFramePr>
        <p:xfrm>
          <a:off x="431800" y="1368425"/>
          <a:ext cx="11339513" cy="4714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u numéro de diapositive 3">
            <a:extLst>
              <a:ext uri="{FF2B5EF4-FFF2-40B4-BE49-F238E27FC236}">
                <a16:creationId xmlns:a16="http://schemas.microsoft.com/office/drawing/2014/main" id="{2E0C9820-A104-2D82-3CF8-40EEECE46B21}"/>
              </a:ext>
            </a:extLst>
          </p:cNvPr>
          <p:cNvSpPr>
            <a:spLocks noGrp="1"/>
          </p:cNvSpPr>
          <p:nvPr>
            <p:ph type="sldNum" sz="quarter" idx="12"/>
          </p:nvPr>
        </p:nvSpPr>
        <p:spPr/>
        <p:txBody>
          <a:bodyPr>
            <a:normAutofit/>
          </a:bodyPr>
          <a:lstStyle/>
          <a:p>
            <a:pPr marL="0" marR="0" lvl="0" indent="0" defTabSz="457200" rtl="0" eaLnBrk="1" fontAlgn="auto" latinLnBrk="0" hangingPunct="1">
              <a:spcBef>
                <a:spcPts val="0"/>
              </a:spcBef>
              <a:spcAft>
                <a:spcPts val="600"/>
              </a:spcAft>
              <a:buClrTx/>
              <a:buSzTx/>
              <a:buFontTx/>
              <a:buNone/>
              <a:tabLst/>
              <a:defRPr/>
            </a:pPr>
            <a:fld id="{7DC1BBB0-96F0-4077-A278-0F3FB5C104D3}" type="slidenum">
              <a:rPr kumimoji="0" lang="fr-FR" b="0" i="0" u="none" strike="noStrike" kern="1200" cap="none" spc="0" normalizeH="0" baseline="0" noProof="0" smtClean="0">
                <a:ln>
                  <a:noFill/>
                </a:ln>
                <a:effectLst/>
                <a:uLnTx/>
                <a:uFillTx/>
                <a:latin typeface="Gill Sans MT" panose="020B0502020104020203"/>
                <a:ea typeface="+mn-ea"/>
                <a:cs typeface="+mn-cs"/>
              </a:rPr>
              <a:pPr marL="0" marR="0" lvl="0" indent="0" defTabSz="457200" rtl="0" eaLnBrk="1" fontAlgn="auto" latinLnBrk="0" hangingPunct="1">
                <a:spcBef>
                  <a:spcPts val="0"/>
                </a:spcBef>
                <a:spcAft>
                  <a:spcPts val="600"/>
                </a:spcAft>
                <a:buClrTx/>
                <a:buSzTx/>
                <a:buFontTx/>
                <a:buNone/>
                <a:tabLst/>
                <a:defRPr/>
              </a:pPr>
              <a:t>2</a:t>
            </a:fld>
            <a:endParaRPr kumimoji="0" lang="fr-FR" b="0" i="0" u="none" strike="noStrike" kern="1200" cap="none" spc="0" normalizeH="0" baseline="0" noProof="0">
              <a:ln>
                <a:noFill/>
              </a:ln>
              <a:effectLst/>
              <a:uLnTx/>
              <a:uFillTx/>
              <a:latin typeface="Gill Sans MT" panose="020B0502020104020203"/>
              <a:ea typeface="+mn-ea"/>
              <a:cs typeface="+mn-cs"/>
            </a:endParaRPr>
          </a:p>
        </p:txBody>
      </p:sp>
    </p:spTree>
    <p:extLst>
      <p:ext uri="{BB962C8B-B14F-4D97-AF65-F5344CB8AC3E}">
        <p14:creationId xmlns:p14="http://schemas.microsoft.com/office/powerpoint/2010/main" val="325588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1C208-BD51-E74B-11F6-69A9277F327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15C37EB-FEC8-F653-8C43-19DBC4A4066E}"/>
              </a:ext>
            </a:extLst>
          </p:cNvPr>
          <p:cNvSpPr>
            <a:spLocks noGrp="1"/>
          </p:cNvSpPr>
          <p:nvPr>
            <p:ph type="title"/>
          </p:nvPr>
        </p:nvSpPr>
        <p:spPr>
          <a:xfrm>
            <a:off x="234752" y="178459"/>
            <a:ext cx="4516705" cy="478234"/>
          </a:xfrm>
        </p:spPr>
        <p:txBody>
          <a:bodyPr>
            <a:normAutofit fontScale="90000"/>
          </a:bodyPr>
          <a:lstStyle/>
          <a:p>
            <a:r>
              <a:rPr lang="fr-FR" dirty="0"/>
              <a:t>III.E – Les stocks</a:t>
            </a:r>
          </a:p>
        </p:txBody>
      </p:sp>
      <p:sp>
        <p:nvSpPr>
          <p:cNvPr id="4" name="Espace réservé du numéro de diapositive 3">
            <a:extLst>
              <a:ext uri="{FF2B5EF4-FFF2-40B4-BE49-F238E27FC236}">
                <a16:creationId xmlns:a16="http://schemas.microsoft.com/office/drawing/2014/main" id="{4769E022-4E57-6252-660F-57F13C0D5210}"/>
              </a:ext>
            </a:extLst>
          </p:cNvPr>
          <p:cNvSpPr>
            <a:spLocks noGrp="1"/>
          </p:cNvSpPr>
          <p:nvPr>
            <p:ph type="sldNum" sz="quarter" idx="11"/>
          </p:nvPr>
        </p:nvSpPr>
        <p:spPr/>
        <p:txBody>
          <a:bodyPr/>
          <a:lstStyle/>
          <a:p>
            <a:pPr rtl="0"/>
            <a:fld id="{7DC1BBB0-96F0-4077-A278-0F3FB5C104D3}" type="slidenum">
              <a:rPr lang="fr-FR" noProof="0" smtClean="0"/>
              <a:t>20</a:t>
            </a:fld>
            <a:endParaRPr lang="fr-FR" noProof="0"/>
          </a:p>
        </p:txBody>
      </p:sp>
      <p:cxnSp>
        <p:nvCxnSpPr>
          <p:cNvPr id="5" name="Straight Connector 28">
            <a:extLst>
              <a:ext uri="{FF2B5EF4-FFF2-40B4-BE49-F238E27FC236}">
                <a16:creationId xmlns:a16="http://schemas.microsoft.com/office/drawing/2014/main" id="{CB034850-3A1F-919F-7E72-D1E013691C5A}"/>
              </a:ext>
            </a:extLst>
          </p:cNvPr>
          <p:cNvCxnSpPr>
            <a:cxnSpLocks/>
          </p:cNvCxnSpPr>
          <p:nvPr/>
        </p:nvCxnSpPr>
        <p:spPr>
          <a:xfrm flipV="1">
            <a:off x="234752" y="656693"/>
            <a:ext cx="2619300" cy="8373"/>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1" name="Rectangle : coins arrondis 10">
            <a:extLst>
              <a:ext uri="{FF2B5EF4-FFF2-40B4-BE49-F238E27FC236}">
                <a16:creationId xmlns:a16="http://schemas.microsoft.com/office/drawing/2014/main" id="{2D1F47F9-06E3-C953-CD15-2AD21E879074}"/>
              </a:ext>
            </a:extLst>
          </p:cNvPr>
          <p:cNvSpPr/>
          <p:nvPr/>
        </p:nvSpPr>
        <p:spPr>
          <a:xfrm>
            <a:off x="7894611" y="317557"/>
            <a:ext cx="4030689" cy="11186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u="sng" dirty="0"/>
              <a:t>Stocks de bouteilles :</a:t>
            </a:r>
          </a:p>
          <a:p>
            <a:r>
              <a:rPr lang="fr-FR" dirty="0"/>
              <a:t>Stock actuel : 16 717</a:t>
            </a:r>
          </a:p>
          <a:p>
            <a:r>
              <a:rPr lang="fr-FR" dirty="0"/>
              <a:t>Valeur(achat) : 277 022.17 € TTC.  </a:t>
            </a:r>
          </a:p>
        </p:txBody>
      </p:sp>
      <p:grpSp>
        <p:nvGrpSpPr>
          <p:cNvPr id="14" name="Groupe 13">
            <a:extLst>
              <a:ext uri="{FF2B5EF4-FFF2-40B4-BE49-F238E27FC236}">
                <a16:creationId xmlns:a16="http://schemas.microsoft.com/office/drawing/2014/main" id="{00465154-909E-7E47-A237-A88715A80A86}"/>
              </a:ext>
            </a:extLst>
          </p:cNvPr>
          <p:cNvGrpSpPr/>
          <p:nvPr/>
        </p:nvGrpSpPr>
        <p:grpSpPr>
          <a:xfrm>
            <a:off x="228574" y="803379"/>
            <a:ext cx="7476341" cy="5044000"/>
            <a:chOff x="228574" y="803379"/>
            <a:chExt cx="7476341" cy="5044000"/>
          </a:xfrm>
        </p:grpSpPr>
        <p:grpSp>
          <p:nvGrpSpPr>
            <p:cNvPr id="7" name="Groupe 6">
              <a:extLst>
                <a:ext uri="{FF2B5EF4-FFF2-40B4-BE49-F238E27FC236}">
                  <a16:creationId xmlns:a16="http://schemas.microsoft.com/office/drawing/2014/main" id="{67A0B50C-A06D-B743-A061-EC93F093C6CE}"/>
                </a:ext>
              </a:extLst>
            </p:cNvPr>
            <p:cNvGrpSpPr>
              <a:grpSpLocks noChangeAspect="1"/>
            </p:cNvGrpSpPr>
            <p:nvPr/>
          </p:nvGrpSpPr>
          <p:grpSpPr>
            <a:xfrm>
              <a:off x="228574" y="803379"/>
              <a:ext cx="7476341" cy="5044000"/>
              <a:chOff x="756000" y="964685"/>
              <a:chExt cx="6768000" cy="4566110"/>
            </a:xfrm>
          </p:grpSpPr>
          <p:pic>
            <p:nvPicPr>
              <p:cNvPr id="13" name="Image 12">
                <a:extLst>
                  <a:ext uri="{FF2B5EF4-FFF2-40B4-BE49-F238E27FC236}">
                    <a16:creationId xmlns:a16="http://schemas.microsoft.com/office/drawing/2014/main" id="{BDA7D95C-853E-B96A-FA8C-51B7A5B3439B}"/>
                  </a:ext>
                </a:extLst>
              </p:cNvPr>
              <p:cNvPicPr>
                <a:picLocks noChangeAspect="1"/>
              </p:cNvPicPr>
              <p:nvPr/>
            </p:nvPicPr>
            <p:blipFill>
              <a:blip r:embed="rId3"/>
              <a:srcRect/>
              <a:stretch/>
            </p:blipFill>
            <p:spPr>
              <a:xfrm>
                <a:off x="756000" y="1334017"/>
                <a:ext cx="6768000" cy="4196778"/>
              </a:xfrm>
              <a:prstGeom prst="rect">
                <a:avLst/>
              </a:prstGeom>
              <a:ln w="22225">
                <a:solidFill>
                  <a:srgbClr val="990000"/>
                </a:solidFill>
              </a:ln>
            </p:spPr>
          </p:pic>
          <p:sp>
            <p:nvSpPr>
              <p:cNvPr id="6" name="ZoneTexte 5">
                <a:extLst>
                  <a:ext uri="{FF2B5EF4-FFF2-40B4-BE49-F238E27FC236}">
                    <a16:creationId xmlns:a16="http://schemas.microsoft.com/office/drawing/2014/main" id="{3477C419-18F2-68DD-7976-22035CE243A0}"/>
                  </a:ext>
                </a:extLst>
              </p:cNvPr>
              <p:cNvSpPr txBox="1"/>
              <p:nvPr/>
            </p:nvSpPr>
            <p:spPr>
              <a:xfrm>
                <a:off x="756000" y="964685"/>
                <a:ext cx="6768000" cy="334340"/>
              </a:xfrm>
              <a:prstGeom prst="rect">
                <a:avLst/>
              </a:prstGeom>
              <a:solidFill>
                <a:schemeClr val="bg1"/>
              </a:solidFill>
              <a:ln w="25400">
                <a:solidFill>
                  <a:srgbClr val="990000"/>
                </a:solidFill>
              </a:ln>
            </p:spPr>
            <p:txBody>
              <a:bodyPr wrap="square" rtlCol="0">
                <a:spAutoFit/>
              </a:bodyPr>
              <a:lstStyle/>
              <a:p>
                <a:r>
                  <a:rPr lang="fr-FR" dirty="0">
                    <a:solidFill>
                      <a:srgbClr val="990000"/>
                    </a:solidFill>
                  </a:rPr>
                  <a:t>Les 20 références avec le plus de mois de stock</a:t>
                </a:r>
              </a:p>
            </p:txBody>
          </p:sp>
        </p:grpSp>
        <p:pic>
          <p:nvPicPr>
            <p:cNvPr id="12" name="Image 11">
              <a:extLst>
                <a:ext uri="{FF2B5EF4-FFF2-40B4-BE49-F238E27FC236}">
                  <a16:creationId xmlns:a16="http://schemas.microsoft.com/office/drawing/2014/main" id="{08118C5D-7C63-1B7B-B328-FE36BC2A5C44}"/>
                </a:ext>
              </a:extLst>
            </p:cNvPr>
            <p:cNvPicPr>
              <a:picLocks noChangeAspect="1"/>
            </p:cNvPicPr>
            <p:nvPr/>
          </p:nvPicPr>
          <p:blipFill>
            <a:blip r:embed="rId4"/>
            <a:stretch>
              <a:fillRect/>
            </a:stretch>
          </p:blipFill>
          <p:spPr>
            <a:xfrm>
              <a:off x="253858" y="5112000"/>
              <a:ext cx="1187933" cy="712760"/>
            </a:xfrm>
            <a:prstGeom prst="rect">
              <a:avLst/>
            </a:prstGeom>
            <a:ln w="22225">
              <a:solidFill>
                <a:srgbClr val="990000"/>
              </a:solidFill>
            </a:ln>
          </p:spPr>
        </p:pic>
      </p:grpSp>
      <p:sp>
        <p:nvSpPr>
          <p:cNvPr id="16" name="Rectangle : coins arrondis 15">
            <a:extLst>
              <a:ext uri="{FF2B5EF4-FFF2-40B4-BE49-F238E27FC236}">
                <a16:creationId xmlns:a16="http://schemas.microsoft.com/office/drawing/2014/main" id="{25E61F59-6F88-DA75-3909-4DD981A2AC91}"/>
              </a:ext>
            </a:extLst>
          </p:cNvPr>
          <p:cNvSpPr/>
          <p:nvPr/>
        </p:nvSpPr>
        <p:spPr>
          <a:xfrm>
            <a:off x="7907531" y="3467281"/>
            <a:ext cx="4102697" cy="13462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u="sng" dirty="0"/>
              <a:t>Stock indéterminé (111 réf. hors web):</a:t>
            </a:r>
          </a:p>
          <a:p>
            <a:r>
              <a:rPr lang="fr-FR" dirty="0"/>
              <a:t>Stock actuel : 1 082 (6%)</a:t>
            </a:r>
          </a:p>
          <a:p>
            <a:r>
              <a:rPr lang="fr-FR" dirty="0"/>
              <a:t>Valeur(achat) : 21 299.59 € TTC. (7%)</a:t>
            </a:r>
          </a:p>
        </p:txBody>
      </p:sp>
      <p:sp>
        <p:nvSpPr>
          <p:cNvPr id="19" name="Rectangle : coins arrondis 18">
            <a:extLst>
              <a:ext uri="{FF2B5EF4-FFF2-40B4-BE49-F238E27FC236}">
                <a16:creationId xmlns:a16="http://schemas.microsoft.com/office/drawing/2014/main" id="{8BABAB7C-EAE2-10BB-8C0B-65ABE6481139}"/>
              </a:ext>
            </a:extLst>
          </p:cNvPr>
          <p:cNvSpPr/>
          <p:nvPr/>
        </p:nvSpPr>
        <p:spPr>
          <a:xfrm>
            <a:off x="7894610" y="1770681"/>
            <a:ext cx="4030689" cy="13657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u="sng" dirty="0"/>
              <a:t>Stocks de bouteilles :</a:t>
            </a:r>
          </a:p>
          <a:p>
            <a:r>
              <a:rPr lang="fr-FR" dirty="0"/>
              <a:t>Stock moyen : 19 589</a:t>
            </a:r>
          </a:p>
          <a:p>
            <a:r>
              <a:rPr lang="fr-FR" dirty="0"/>
              <a:t>Rotation Stock mens. : 0,29</a:t>
            </a:r>
          </a:p>
          <a:p>
            <a:r>
              <a:rPr lang="fr-FR" dirty="0"/>
              <a:t>Rotation Stock </a:t>
            </a:r>
            <a:r>
              <a:rPr lang="fr-FR" dirty="0" err="1"/>
              <a:t>ann</a:t>
            </a:r>
            <a:r>
              <a:rPr lang="fr-FR" dirty="0"/>
              <a:t>. : 3,52</a:t>
            </a:r>
          </a:p>
          <a:p>
            <a:r>
              <a:rPr lang="fr-FR" dirty="0"/>
              <a:t>Mois de stock : 2,91</a:t>
            </a:r>
          </a:p>
        </p:txBody>
      </p:sp>
      <p:pic>
        <p:nvPicPr>
          <p:cNvPr id="3" name="Image 2">
            <a:extLst>
              <a:ext uri="{FF2B5EF4-FFF2-40B4-BE49-F238E27FC236}">
                <a16:creationId xmlns:a16="http://schemas.microsoft.com/office/drawing/2014/main" id="{60B402B4-929C-8E60-E3F1-F70653AE80FD}"/>
              </a:ext>
            </a:extLst>
          </p:cNvPr>
          <p:cNvPicPr>
            <a:picLocks noChangeAspect="1"/>
          </p:cNvPicPr>
          <p:nvPr/>
        </p:nvPicPr>
        <p:blipFill>
          <a:blip r:embed="rId5"/>
          <a:srcRect/>
          <a:stretch/>
        </p:blipFill>
        <p:spPr>
          <a:xfrm>
            <a:off x="1629916" y="7101408"/>
            <a:ext cx="7190476" cy="476190"/>
          </a:xfrm>
          <a:prstGeom prst="rect">
            <a:avLst/>
          </a:prstGeom>
          <a:ln w="38100">
            <a:solidFill>
              <a:srgbClr val="990000"/>
            </a:solidFill>
          </a:ln>
          <a:effectLst>
            <a:outerShdw blurRad="50800" dist="38100" algn="l" rotWithShape="0">
              <a:prstClr val="black">
                <a:alpha val="40000"/>
              </a:prstClr>
            </a:outerShdw>
          </a:effectLst>
        </p:spPr>
      </p:pic>
      <p:sp>
        <p:nvSpPr>
          <p:cNvPr id="8" name="Rectangle : coins arrondis 7">
            <a:extLst>
              <a:ext uri="{FF2B5EF4-FFF2-40B4-BE49-F238E27FC236}">
                <a16:creationId xmlns:a16="http://schemas.microsoft.com/office/drawing/2014/main" id="{955BEA76-57DB-CB0A-2ED7-5803F33BC298}"/>
              </a:ext>
            </a:extLst>
          </p:cNvPr>
          <p:cNvSpPr/>
          <p:nvPr/>
        </p:nvSpPr>
        <p:spPr>
          <a:xfrm>
            <a:off x="7894611" y="5128189"/>
            <a:ext cx="4102697" cy="9651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Stock importants de Champagne </a:t>
            </a:r>
            <a:br>
              <a:rPr lang="fr-FR" dirty="0"/>
            </a:br>
            <a:r>
              <a:rPr lang="fr-FR" dirty="0"/>
              <a:t>en octobre, </a:t>
            </a:r>
            <a:br>
              <a:rPr lang="fr-FR" dirty="0"/>
            </a:br>
            <a:r>
              <a:rPr lang="fr-FR" dirty="0"/>
              <a:t>(en prévision des fêtes de fin d’années)</a:t>
            </a:r>
          </a:p>
        </p:txBody>
      </p:sp>
    </p:spTree>
    <p:extLst>
      <p:ext uri="{BB962C8B-B14F-4D97-AF65-F5344CB8AC3E}">
        <p14:creationId xmlns:p14="http://schemas.microsoft.com/office/powerpoint/2010/main" val="216317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9"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AC91E-C0FF-3785-50BA-58920D1A1551}"/>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16CF3B01-4473-A4E8-1E05-7311CD38487D}"/>
              </a:ext>
            </a:extLst>
          </p:cNvPr>
          <p:cNvSpPr>
            <a:spLocks noGrp="1"/>
          </p:cNvSpPr>
          <p:nvPr>
            <p:ph type="sldNum" sz="quarter" idx="11"/>
          </p:nvPr>
        </p:nvSpPr>
        <p:spPr/>
        <p:txBody>
          <a:bodyPr/>
          <a:lstStyle/>
          <a:p>
            <a:endParaRPr lang="fr-FR" dirty="0"/>
          </a:p>
        </p:txBody>
      </p:sp>
      <p:grpSp>
        <p:nvGrpSpPr>
          <p:cNvPr id="10" name="Groupe 9">
            <a:extLst>
              <a:ext uri="{FF2B5EF4-FFF2-40B4-BE49-F238E27FC236}">
                <a16:creationId xmlns:a16="http://schemas.microsoft.com/office/drawing/2014/main" id="{9302DA2B-B027-E714-10EC-4600D4DF4F62}"/>
              </a:ext>
            </a:extLst>
          </p:cNvPr>
          <p:cNvGrpSpPr/>
          <p:nvPr/>
        </p:nvGrpSpPr>
        <p:grpSpPr>
          <a:xfrm>
            <a:off x="311314" y="3503862"/>
            <a:ext cx="3456000" cy="2714678"/>
            <a:chOff x="1216513" y="2380592"/>
            <a:chExt cx="3456000" cy="2714678"/>
          </a:xfrm>
        </p:grpSpPr>
        <p:pic>
          <p:nvPicPr>
            <p:cNvPr id="12" name="Image 11">
              <a:extLst>
                <a:ext uri="{FF2B5EF4-FFF2-40B4-BE49-F238E27FC236}">
                  <a16:creationId xmlns:a16="http://schemas.microsoft.com/office/drawing/2014/main" id="{24F4AA68-1908-299C-AB8B-BB57CC2893FB}"/>
                </a:ext>
              </a:extLst>
            </p:cNvPr>
            <p:cNvPicPr>
              <a:picLocks noChangeAspect="1"/>
            </p:cNvPicPr>
            <p:nvPr/>
          </p:nvPicPr>
          <p:blipFill>
            <a:blip r:embed="rId3"/>
            <a:srcRect l="4871" r="1604"/>
            <a:stretch/>
          </p:blipFill>
          <p:spPr>
            <a:xfrm>
              <a:off x="1216513" y="2380592"/>
              <a:ext cx="3456000" cy="2714678"/>
            </a:xfrm>
            <a:prstGeom prst="rect">
              <a:avLst/>
            </a:prstGeom>
            <a:ln w="25400" cap="flat">
              <a:solidFill>
                <a:srgbClr val="990000"/>
              </a:solidFill>
            </a:ln>
          </p:spPr>
        </p:pic>
        <p:pic>
          <p:nvPicPr>
            <p:cNvPr id="14" name="Image 13">
              <a:extLst>
                <a:ext uri="{FF2B5EF4-FFF2-40B4-BE49-F238E27FC236}">
                  <a16:creationId xmlns:a16="http://schemas.microsoft.com/office/drawing/2014/main" id="{53A1082D-F222-1F7A-C812-C4FA5F3DEC4D}"/>
                </a:ext>
              </a:extLst>
            </p:cNvPr>
            <p:cNvPicPr>
              <a:picLocks noChangeAspect="1"/>
            </p:cNvPicPr>
            <p:nvPr/>
          </p:nvPicPr>
          <p:blipFill>
            <a:blip r:embed="rId4"/>
            <a:srcRect/>
            <a:stretch/>
          </p:blipFill>
          <p:spPr>
            <a:xfrm>
              <a:off x="3282191" y="2672898"/>
              <a:ext cx="1354645" cy="1739487"/>
            </a:xfrm>
            <a:prstGeom prst="rect">
              <a:avLst/>
            </a:prstGeom>
            <a:ln w="25400" cap="flat">
              <a:solidFill>
                <a:srgbClr val="990000"/>
              </a:solidFill>
            </a:ln>
          </p:spPr>
        </p:pic>
      </p:grpSp>
      <p:sp>
        <p:nvSpPr>
          <p:cNvPr id="7" name="Titre 1">
            <a:extLst>
              <a:ext uri="{FF2B5EF4-FFF2-40B4-BE49-F238E27FC236}">
                <a16:creationId xmlns:a16="http://schemas.microsoft.com/office/drawing/2014/main" id="{4A90BADD-92B2-8B77-B39E-52CF1F770B56}"/>
              </a:ext>
            </a:extLst>
          </p:cNvPr>
          <p:cNvSpPr>
            <a:spLocks noGrp="1"/>
          </p:cNvSpPr>
          <p:nvPr>
            <p:ph type="title"/>
          </p:nvPr>
        </p:nvSpPr>
        <p:spPr>
          <a:xfrm>
            <a:off x="234752" y="178459"/>
            <a:ext cx="4516705" cy="478234"/>
          </a:xfrm>
        </p:spPr>
        <p:txBody>
          <a:bodyPr>
            <a:normAutofit fontScale="90000"/>
          </a:bodyPr>
          <a:lstStyle/>
          <a:p>
            <a:r>
              <a:rPr lang="fr-FR" dirty="0"/>
              <a:t>III.E – Les stocks par produit</a:t>
            </a:r>
          </a:p>
        </p:txBody>
      </p:sp>
      <p:cxnSp>
        <p:nvCxnSpPr>
          <p:cNvPr id="8" name="Straight Connector 28">
            <a:extLst>
              <a:ext uri="{FF2B5EF4-FFF2-40B4-BE49-F238E27FC236}">
                <a16:creationId xmlns:a16="http://schemas.microsoft.com/office/drawing/2014/main" id="{0F968F10-A17C-6A82-A56E-D741ED25729F}"/>
              </a:ext>
            </a:extLst>
          </p:cNvPr>
          <p:cNvCxnSpPr>
            <a:cxnSpLocks/>
          </p:cNvCxnSpPr>
          <p:nvPr/>
        </p:nvCxnSpPr>
        <p:spPr>
          <a:xfrm flipV="1">
            <a:off x="234752" y="647490"/>
            <a:ext cx="4392000" cy="17576"/>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11" name="Groupe 10">
            <a:extLst>
              <a:ext uri="{FF2B5EF4-FFF2-40B4-BE49-F238E27FC236}">
                <a16:creationId xmlns:a16="http://schemas.microsoft.com/office/drawing/2014/main" id="{EDC0681F-1C43-7A74-AF3B-1E119F4B62EC}"/>
              </a:ext>
            </a:extLst>
          </p:cNvPr>
          <p:cNvGrpSpPr>
            <a:grpSpLocks noChangeAspect="1"/>
          </p:cNvGrpSpPr>
          <p:nvPr/>
        </p:nvGrpSpPr>
        <p:grpSpPr>
          <a:xfrm>
            <a:off x="8316000" y="3674101"/>
            <a:ext cx="3302587" cy="2538671"/>
            <a:chOff x="8254652" y="3212976"/>
            <a:chExt cx="4077269" cy="3134162"/>
          </a:xfrm>
        </p:grpSpPr>
        <p:pic>
          <p:nvPicPr>
            <p:cNvPr id="13" name="Image 12">
              <a:extLst>
                <a:ext uri="{FF2B5EF4-FFF2-40B4-BE49-F238E27FC236}">
                  <a16:creationId xmlns:a16="http://schemas.microsoft.com/office/drawing/2014/main" id="{C225D902-42AA-FF27-998F-6ED0BB931E1B}"/>
                </a:ext>
              </a:extLst>
            </p:cNvPr>
            <p:cNvPicPr>
              <a:picLocks noChangeAspect="1"/>
            </p:cNvPicPr>
            <p:nvPr/>
          </p:nvPicPr>
          <p:blipFill>
            <a:blip r:embed="rId5"/>
            <a:stretch>
              <a:fillRect/>
            </a:stretch>
          </p:blipFill>
          <p:spPr>
            <a:xfrm>
              <a:off x="8254652" y="3212976"/>
              <a:ext cx="4077269" cy="3134162"/>
            </a:xfrm>
            <a:prstGeom prst="rect">
              <a:avLst/>
            </a:prstGeom>
            <a:ln w="25400" cap="flat">
              <a:solidFill>
                <a:srgbClr val="990000"/>
              </a:solidFill>
            </a:ln>
          </p:spPr>
        </p:pic>
        <p:pic>
          <p:nvPicPr>
            <p:cNvPr id="15" name="Image 14">
              <a:extLst>
                <a:ext uri="{FF2B5EF4-FFF2-40B4-BE49-F238E27FC236}">
                  <a16:creationId xmlns:a16="http://schemas.microsoft.com/office/drawing/2014/main" id="{D647E104-88A5-BCAF-71FE-41194D083D3B}"/>
                </a:ext>
              </a:extLst>
            </p:cNvPr>
            <p:cNvPicPr>
              <a:picLocks noChangeAspect="1"/>
            </p:cNvPicPr>
            <p:nvPr/>
          </p:nvPicPr>
          <p:blipFill>
            <a:blip r:embed="rId6"/>
            <a:stretch>
              <a:fillRect/>
            </a:stretch>
          </p:blipFill>
          <p:spPr>
            <a:xfrm>
              <a:off x="10464559" y="3501008"/>
              <a:ext cx="1724266" cy="2067213"/>
            </a:xfrm>
            <a:prstGeom prst="rect">
              <a:avLst/>
            </a:prstGeom>
            <a:ln w="25400" cap="flat">
              <a:solidFill>
                <a:srgbClr val="990000"/>
              </a:solidFill>
            </a:ln>
          </p:spPr>
        </p:pic>
      </p:grpSp>
      <p:grpSp>
        <p:nvGrpSpPr>
          <p:cNvPr id="16" name="Groupe 15">
            <a:extLst>
              <a:ext uri="{FF2B5EF4-FFF2-40B4-BE49-F238E27FC236}">
                <a16:creationId xmlns:a16="http://schemas.microsoft.com/office/drawing/2014/main" id="{604C1F67-AC88-D86D-FC83-ED429E29E589}"/>
              </a:ext>
            </a:extLst>
          </p:cNvPr>
          <p:cNvGrpSpPr>
            <a:grpSpLocks noChangeAspect="1"/>
          </p:cNvGrpSpPr>
          <p:nvPr/>
        </p:nvGrpSpPr>
        <p:grpSpPr>
          <a:xfrm>
            <a:off x="302936" y="739699"/>
            <a:ext cx="3441387" cy="2704525"/>
            <a:chOff x="4078188" y="980728"/>
            <a:chExt cx="3823763" cy="3005027"/>
          </a:xfrm>
        </p:grpSpPr>
        <p:pic>
          <p:nvPicPr>
            <p:cNvPr id="17" name="Image 16">
              <a:extLst>
                <a:ext uri="{FF2B5EF4-FFF2-40B4-BE49-F238E27FC236}">
                  <a16:creationId xmlns:a16="http://schemas.microsoft.com/office/drawing/2014/main" id="{B57CEC96-B544-3EAD-5F18-3C2761B21B74}"/>
                </a:ext>
              </a:extLst>
            </p:cNvPr>
            <p:cNvPicPr>
              <a:picLocks noChangeAspect="1"/>
            </p:cNvPicPr>
            <p:nvPr/>
          </p:nvPicPr>
          <p:blipFill>
            <a:blip r:embed="rId7"/>
            <a:stretch>
              <a:fillRect/>
            </a:stretch>
          </p:blipFill>
          <p:spPr>
            <a:xfrm>
              <a:off x="4078188" y="980728"/>
              <a:ext cx="3823763" cy="3005027"/>
            </a:xfrm>
            <a:prstGeom prst="rect">
              <a:avLst/>
            </a:prstGeom>
            <a:ln w="25400" cap="flat">
              <a:solidFill>
                <a:srgbClr val="990000"/>
              </a:solidFill>
            </a:ln>
          </p:spPr>
        </p:pic>
        <p:pic>
          <p:nvPicPr>
            <p:cNvPr id="18" name="Image 17">
              <a:extLst>
                <a:ext uri="{FF2B5EF4-FFF2-40B4-BE49-F238E27FC236}">
                  <a16:creationId xmlns:a16="http://schemas.microsoft.com/office/drawing/2014/main" id="{DE1CFE2C-4097-87FD-3063-11F5C4B10800}"/>
                </a:ext>
              </a:extLst>
            </p:cNvPr>
            <p:cNvPicPr>
              <a:picLocks noChangeAspect="1"/>
            </p:cNvPicPr>
            <p:nvPr/>
          </p:nvPicPr>
          <p:blipFill>
            <a:blip r:embed="rId8"/>
            <a:stretch>
              <a:fillRect/>
            </a:stretch>
          </p:blipFill>
          <p:spPr>
            <a:xfrm>
              <a:off x="6290142" y="1347501"/>
              <a:ext cx="1495635" cy="2076739"/>
            </a:xfrm>
            <a:prstGeom prst="rect">
              <a:avLst/>
            </a:prstGeom>
            <a:ln w="25400" cap="flat">
              <a:solidFill>
                <a:srgbClr val="990000"/>
              </a:solidFill>
            </a:ln>
          </p:spPr>
        </p:pic>
      </p:grpSp>
      <p:pic>
        <p:nvPicPr>
          <p:cNvPr id="23" name="Image 22">
            <a:extLst>
              <a:ext uri="{FF2B5EF4-FFF2-40B4-BE49-F238E27FC236}">
                <a16:creationId xmlns:a16="http://schemas.microsoft.com/office/drawing/2014/main" id="{8B9D9D59-A05D-FE90-3A10-B450FA704583}"/>
              </a:ext>
            </a:extLst>
          </p:cNvPr>
          <p:cNvPicPr>
            <a:picLocks noChangeAspect="1"/>
          </p:cNvPicPr>
          <p:nvPr/>
        </p:nvPicPr>
        <p:blipFill>
          <a:blip r:embed="rId9"/>
          <a:srcRect/>
          <a:stretch/>
        </p:blipFill>
        <p:spPr>
          <a:xfrm>
            <a:off x="4167129" y="739699"/>
            <a:ext cx="3522517" cy="2705478"/>
          </a:xfrm>
          <a:prstGeom prst="rect">
            <a:avLst/>
          </a:prstGeom>
          <a:ln w="25400" cap="flat">
            <a:solidFill>
              <a:srgbClr val="990000"/>
            </a:solidFill>
          </a:ln>
        </p:spPr>
      </p:pic>
      <p:pic>
        <p:nvPicPr>
          <p:cNvPr id="25" name="Image 24">
            <a:extLst>
              <a:ext uri="{FF2B5EF4-FFF2-40B4-BE49-F238E27FC236}">
                <a16:creationId xmlns:a16="http://schemas.microsoft.com/office/drawing/2014/main" id="{62142636-7F6E-52A5-1700-8C8686D0DC08}"/>
              </a:ext>
            </a:extLst>
          </p:cNvPr>
          <p:cNvPicPr>
            <a:picLocks noChangeAspect="1"/>
          </p:cNvPicPr>
          <p:nvPr/>
        </p:nvPicPr>
        <p:blipFill>
          <a:blip r:embed="rId10"/>
          <a:stretch>
            <a:fillRect/>
          </a:stretch>
        </p:blipFill>
        <p:spPr>
          <a:xfrm>
            <a:off x="4124465" y="3507294"/>
            <a:ext cx="3589521" cy="2705478"/>
          </a:xfrm>
          <a:prstGeom prst="rect">
            <a:avLst/>
          </a:prstGeom>
          <a:ln w="25400" cap="flat">
            <a:solidFill>
              <a:srgbClr val="990000"/>
            </a:solidFill>
          </a:ln>
        </p:spPr>
      </p:pic>
      <p:pic>
        <p:nvPicPr>
          <p:cNvPr id="30" name="Image 29">
            <a:extLst>
              <a:ext uri="{FF2B5EF4-FFF2-40B4-BE49-F238E27FC236}">
                <a16:creationId xmlns:a16="http://schemas.microsoft.com/office/drawing/2014/main" id="{B6176130-4545-B185-1DE2-AFFD93A8641F}"/>
              </a:ext>
            </a:extLst>
          </p:cNvPr>
          <p:cNvPicPr>
            <a:picLocks noChangeAspect="1"/>
          </p:cNvPicPr>
          <p:nvPr/>
        </p:nvPicPr>
        <p:blipFill>
          <a:blip r:embed="rId11"/>
          <a:srcRect/>
          <a:stretch/>
        </p:blipFill>
        <p:spPr>
          <a:xfrm>
            <a:off x="1629916" y="7101408"/>
            <a:ext cx="7190476" cy="476190"/>
          </a:xfrm>
          <a:prstGeom prst="rect">
            <a:avLst/>
          </a:prstGeom>
          <a:ln w="38100">
            <a:solidFill>
              <a:srgbClr val="990000"/>
            </a:solidFill>
          </a:ln>
          <a:effectLst>
            <a:outerShdw blurRad="50800" dist="38100" algn="l" rotWithShape="0">
              <a:prstClr val="black">
                <a:alpha val="40000"/>
              </a:prstClr>
            </a:outerShdw>
          </a:effectLst>
        </p:spPr>
      </p:pic>
      <p:grpSp>
        <p:nvGrpSpPr>
          <p:cNvPr id="5" name="Groupe 4">
            <a:extLst>
              <a:ext uri="{FF2B5EF4-FFF2-40B4-BE49-F238E27FC236}">
                <a16:creationId xmlns:a16="http://schemas.microsoft.com/office/drawing/2014/main" id="{5B72AD08-FDCE-8B78-85B0-D46A73145D73}"/>
              </a:ext>
            </a:extLst>
          </p:cNvPr>
          <p:cNvGrpSpPr/>
          <p:nvPr/>
        </p:nvGrpSpPr>
        <p:grpSpPr>
          <a:xfrm>
            <a:off x="8316000" y="1619144"/>
            <a:ext cx="3672000" cy="1515812"/>
            <a:chOff x="8316000" y="669933"/>
            <a:chExt cx="3672000" cy="1515812"/>
          </a:xfrm>
        </p:grpSpPr>
        <p:sp>
          <p:nvSpPr>
            <p:cNvPr id="27" name="ZoneTexte 26">
              <a:extLst>
                <a:ext uri="{FF2B5EF4-FFF2-40B4-BE49-F238E27FC236}">
                  <a16:creationId xmlns:a16="http://schemas.microsoft.com/office/drawing/2014/main" id="{59D7FDBA-4E15-B8FB-375E-69187F5924D7}"/>
                </a:ext>
              </a:extLst>
            </p:cNvPr>
            <p:cNvSpPr txBox="1"/>
            <p:nvPr/>
          </p:nvSpPr>
          <p:spPr>
            <a:xfrm>
              <a:off x="8316000" y="669933"/>
              <a:ext cx="1963171" cy="369332"/>
            </a:xfrm>
            <a:prstGeom prst="rect">
              <a:avLst/>
            </a:prstGeom>
            <a:solidFill>
              <a:schemeClr val="bg1"/>
            </a:solidFill>
            <a:ln w="25400">
              <a:solidFill>
                <a:srgbClr val="990000"/>
              </a:solidFill>
            </a:ln>
            <a:effectLst>
              <a:outerShdw dist="38100" sx="1000" sy="1000" algn="l" rotWithShape="0">
                <a:schemeClr val="bg1"/>
              </a:outerShdw>
            </a:effectLst>
          </p:spPr>
          <p:txBody>
            <a:bodyPr wrap="square" rtlCol="0">
              <a:spAutoFit/>
            </a:bodyPr>
            <a:lstStyle/>
            <a:p>
              <a:r>
                <a:rPr lang="fr-FR" dirty="0">
                  <a:solidFill>
                    <a:srgbClr val="990000"/>
                  </a:solidFill>
                </a:rPr>
                <a:t>Données globales :</a:t>
              </a:r>
            </a:p>
          </p:txBody>
        </p:sp>
        <p:pic>
          <p:nvPicPr>
            <p:cNvPr id="33" name="Image 32">
              <a:extLst>
                <a:ext uri="{FF2B5EF4-FFF2-40B4-BE49-F238E27FC236}">
                  <a16:creationId xmlns:a16="http://schemas.microsoft.com/office/drawing/2014/main" id="{8060A8B3-55A6-C2A3-9D7B-F4399E3A713B}"/>
                </a:ext>
              </a:extLst>
            </p:cNvPr>
            <p:cNvPicPr>
              <a:picLocks noChangeAspect="1"/>
            </p:cNvPicPr>
            <p:nvPr/>
          </p:nvPicPr>
          <p:blipFill>
            <a:blip r:embed="rId11"/>
            <a:srcRect l="51930" r="1012"/>
            <a:stretch/>
          </p:blipFill>
          <p:spPr>
            <a:xfrm>
              <a:off x="8316000" y="1709555"/>
              <a:ext cx="3384000" cy="476190"/>
            </a:xfrm>
            <a:prstGeom prst="rect">
              <a:avLst/>
            </a:prstGeom>
            <a:ln w="25400" cap="flat">
              <a:solidFill>
                <a:srgbClr val="990000"/>
              </a:solidFill>
            </a:ln>
          </p:spPr>
        </p:pic>
        <p:pic>
          <p:nvPicPr>
            <p:cNvPr id="34" name="Image 33">
              <a:extLst>
                <a:ext uri="{FF2B5EF4-FFF2-40B4-BE49-F238E27FC236}">
                  <a16:creationId xmlns:a16="http://schemas.microsoft.com/office/drawing/2014/main" id="{41CC679C-D6CD-E9F5-E471-EA5A8F6CC964}"/>
                </a:ext>
              </a:extLst>
            </p:cNvPr>
            <p:cNvPicPr>
              <a:picLocks noChangeAspect="1"/>
            </p:cNvPicPr>
            <p:nvPr/>
          </p:nvPicPr>
          <p:blipFill>
            <a:blip r:embed="rId11"/>
            <a:srcRect l="3" r="48932"/>
            <a:stretch/>
          </p:blipFill>
          <p:spPr>
            <a:xfrm>
              <a:off x="8316000" y="1136315"/>
              <a:ext cx="3672000" cy="476190"/>
            </a:xfrm>
            <a:prstGeom prst="rect">
              <a:avLst/>
            </a:prstGeom>
            <a:ln w="25400" cap="flat">
              <a:solidFill>
                <a:srgbClr val="990000"/>
              </a:solidFill>
            </a:ln>
          </p:spPr>
        </p:pic>
      </p:grpSp>
      <p:sp>
        <p:nvSpPr>
          <p:cNvPr id="2" name="Espace réservé du texte 7">
            <a:extLst>
              <a:ext uri="{FF2B5EF4-FFF2-40B4-BE49-F238E27FC236}">
                <a16:creationId xmlns:a16="http://schemas.microsoft.com/office/drawing/2014/main" id="{2123FD4D-F336-966C-4914-20EDDE8535AE}"/>
              </a:ext>
            </a:extLst>
          </p:cNvPr>
          <p:cNvSpPr txBox="1">
            <a:spLocks/>
          </p:cNvSpPr>
          <p:nvPr/>
        </p:nvSpPr>
        <p:spPr>
          <a:xfrm>
            <a:off x="8316000" y="720000"/>
            <a:ext cx="3301200" cy="360000"/>
          </a:xfrm>
          <a:prstGeom prst="rect">
            <a:avLst/>
          </a:prstGeom>
          <a:ln w="25400" cap="flat">
            <a:solidFill>
              <a:srgbClr val="990000"/>
            </a:solidFill>
          </a:ln>
        </p:spPr>
        <p:txBody>
          <a:bodyPr>
            <a:normAutofit fontScale="77500" lnSpcReduction="200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sz="2199" dirty="0">
                <a:solidFill>
                  <a:schemeClr val="accent1"/>
                </a:solidFill>
              </a:rPr>
              <a:t>Rappel</a:t>
            </a:r>
          </a:p>
        </p:txBody>
      </p:sp>
    </p:spTree>
    <p:extLst>
      <p:ext uri="{BB962C8B-B14F-4D97-AF65-F5344CB8AC3E}">
        <p14:creationId xmlns:p14="http://schemas.microsoft.com/office/powerpoint/2010/main" val="227341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943C9-F3FC-B684-622A-B35CCC57AA8D}"/>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2DB4BCC-6AFC-6940-54CD-B80C7788E061}"/>
              </a:ext>
            </a:extLst>
          </p:cNvPr>
          <p:cNvSpPr>
            <a:spLocks noGrp="1"/>
          </p:cNvSpPr>
          <p:nvPr>
            <p:ph type="sldNum" sz="quarter" idx="11"/>
          </p:nvPr>
        </p:nvSpPr>
        <p:spPr/>
        <p:txBody>
          <a:bodyPr/>
          <a:lstStyle/>
          <a:p>
            <a:fld id="{97BE94E5-D1D4-4B51-959F-E35859E4D0B0}" type="slidenum">
              <a:rPr lang="fr-FR" smtClean="0"/>
              <a:t>22</a:t>
            </a:fld>
            <a:endParaRPr lang="fr-FR" dirty="0"/>
          </a:p>
        </p:txBody>
      </p:sp>
      <p:sp>
        <p:nvSpPr>
          <p:cNvPr id="4" name="Titre 1">
            <a:extLst>
              <a:ext uri="{FF2B5EF4-FFF2-40B4-BE49-F238E27FC236}">
                <a16:creationId xmlns:a16="http://schemas.microsoft.com/office/drawing/2014/main" id="{1D6D3E18-D1AC-3158-03C0-F0A7E72A9A66}"/>
              </a:ext>
            </a:extLst>
          </p:cNvPr>
          <p:cNvSpPr>
            <a:spLocks noGrp="1"/>
          </p:cNvSpPr>
          <p:nvPr>
            <p:ph type="title"/>
          </p:nvPr>
        </p:nvSpPr>
        <p:spPr>
          <a:xfrm>
            <a:off x="234752" y="178459"/>
            <a:ext cx="4516705" cy="478234"/>
          </a:xfrm>
        </p:spPr>
        <p:txBody>
          <a:bodyPr>
            <a:normAutofit fontScale="90000"/>
          </a:bodyPr>
          <a:lstStyle/>
          <a:p>
            <a:r>
              <a:rPr lang="fr-FR" dirty="0"/>
              <a:t>III.F – Les taux de marge</a:t>
            </a:r>
          </a:p>
        </p:txBody>
      </p:sp>
      <p:cxnSp>
        <p:nvCxnSpPr>
          <p:cNvPr id="5" name="Straight Connector 28">
            <a:extLst>
              <a:ext uri="{FF2B5EF4-FFF2-40B4-BE49-F238E27FC236}">
                <a16:creationId xmlns:a16="http://schemas.microsoft.com/office/drawing/2014/main" id="{61BD80A3-4418-38D9-1FCA-893B3455D18E}"/>
              </a:ext>
            </a:extLst>
          </p:cNvPr>
          <p:cNvCxnSpPr>
            <a:cxnSpLocks/>
          </p:cNvCxnSpPr>
          <p:nvPr/>
        </p:nvCxnSpPr>
        <p:spPr>
          <a:xfrm>
            <a:off x="234752" y="665066"/>
            <a:ext cx="4104456"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 name="Image 5">
            <a:extLst>
              <a:ext uri="{FF2B5EF4-FFF2-40B4-BE49-F238E27FC236}">
                <a16:creationId xmlns:a16="http://schemas.microsoft.com/office/drawing/2014/main" id="{544A23FD-45EA-6CB4-3B13-9B8862B224E4}"/>
              </a:ext>
            </a:extLst>
          </p:cNvPr>
          <p:cNvPicPr>
            <a:picLocks noChangeAspect="1"/>
          </p:cNvPicPr>
          <p:nvPr/>
        </p:nvPicPr>
        <p:blipFill>
          <a:blip r:embed="rId3"/>
          <a:srcRect/>
          <a:stretch/>
        </p:blipFill>
        <p:spPr>
          <a:xfrm>
            <a:off x="115319" y="917096"/>
            <a:ext cx="3680000" cy="2567619"/>
          </a:xfrm>
          <a:prstGeom prst="rect">
            <a:avLst/>
          </a:prstGeom>
          <a:ln w="22225">
            <a:solidFill>
              <a:srgbClr val="990000"/>
            </a:solidFill>
          </a:ln>
        </p:spPr>
      </p:pic>
      <p:sp>
        <p:nvSpPr>
          <p:cNvPr id="11" name="Rectangle : coins arrondis 10">
            <a:extLst>
              <a:ext uri="{FF2B5EF4-FFF2-40B4-BE49-F238E27FC236}">
                <a16:creationId xmlns:a16="http://schemas.microsoft.com/office/drawing/2014/main" id="{2B63422A-67B8-708E-EC9C-DC0A2446EC26}"/>
              </a:ext>
            </a:extLst>
          </p:cNvPr>
          <p:cNvSpPr/>
          <p:nvPr/>
        </p:nvSpPr>
        <p:spPr>
          <a:xfrm>
            <a:off x="3869464" y="826529"/>
            <a:ext cx="1711034" cy="2556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u="sng" dirty="0"/>
              <a:t>Taux de marge (TM) Global :</a:t>
            </a:r>
          </a:p>
          <a:p>
            <a:pPr algn="ctr"/>
            <a:endParaRPr lang="fr-FR" u="sng" dirty="0"/>
          </a:p>
          <a:p>
            <a:r>
              <a:rPr lang="fr-FR" dirty="0"/>
              <a:t>TM </a:t>
            </a:r>
            <a:r>
              <a:rPr lang="fr-FR" dirty="0" err="1"/>
              <a:t>moy</a:t>
            </a:r>
            <a:r>
              <a:rPr lang="fr-FR" dirty="0"/>
              <a:t> : 0.93</a:t>
            </a:r>
          </a:p>
          <a:p>
            <a:r>
              <a:rPr lang="fr-FR" dirty="0"/>
              <a:t>TM min : 0.55</a:t>
            </a:r>
          </a:p>
          <a:p>
            <a:r>
              <a:rPr lang="fr-FR" dirty="0"/>
              <a:t>TM max : 1.30  </a:t>
            </a:r>
          </a:p>
        </p:txBody>
      </p:sp>
      <p:grpSp>
        <p:nvGrpSpPr>
          <p:cNvPr id="20" name="Groupe 19">
            <a:extLst>
              <a:ext uri="{FF2B5EF4-FFF2-40B4-BE49-F238E27FC236}">
                <a16:creationId xmlns:a16="http://schemas.microsoft.com/office/drawing/2014/main" id="{6C140A75-62DA-44AB-C975-7808F1BEE51D}"/>
              </a:ext>
            </a:extLst>
          </p:cNvPr>
          <p:cNvGrpSpPr/>
          <p:nvPr/>
        </p:nvGrpSpPr>
        <p:grpSpPr>
          <a:xfrm>
            <a:off x="90215" y="3625407"/>
            <a:ext cx="4805777" cy="2556934"/>
            <a:chOff x="173282" y="3636000"/>
            <a:chExt cx="4805777" cy="2556934"/>
          </a:xfrm>
        </p:grpSpPr>
        <p:pic>
          <p:nvPicPr>
            <p:cNvPr id="17" name="Image 16">
              <a:extLst>
                <a:ext uri="{FF2B5EF4-FFF2-40B4-BE49-F238E27FC236}">
                  <a16:creationId xmlns:a16="http://schemas.microsoft.com/office/drawing/2014/main" id="{6F6A9670-9E7F-AE25-AA75-58A5D381AF1F}"/>
                </a:ext>
              </a:extLst>
            </p:cNvPr>
            <p:cNvPicPr>
              <a:picLocks noChangeAspect="1"/>
            </p:cNvPicPr>
            <p:nvPr/>
          </p:nvPicPr>
          <p:blipFill>
            <a:blip r:embed="rId4"/>
            <a:stretch>
              <a:fillRect/>
            </a:stretch>
          </p:blipFill>
          <p:spPr>
            <a:xfrm>
              <a:off x="173282" y="3639878"/>
              <a:ext cx="3665731" cy="2553056"/>
            </a:xfrm>
            <a:prstGeom prst="rect">
              <a:avLst/>
            </a:prstGeom>
            <a:ln w="22225">
              <a:solidFill>
                <a:srgbClr val="990000"/>
              </a:solidFill>
            </a:ln>
          </p:spPr>
        </p:pic>
        <p:pic>
          <p:nvPicPr>
            <p:cNvPr id="19" name="Image 18">
              <a:extLst>
                <a:ext uri="{FF2B5EF4-FFF2-40B4-BE49-F238E27FC236}">
                  <a16:creationId xmlns:a16="http://schemas.microsoft.com/office/drawing/2014/main" id="{FF3071C8-EA5E-36AA-C289-F7173C12974E}"/>
                </a:ext>
              </a:extLst>
            </p:cNvPr>
            <p:cNvPicPr>
              <a:picLocks noChangeAspect="1"/>
            </p:cNvPicPr>
            <p:nvPr/>
          </p:nvPicPr>
          <p:blipFill>
            <a:blip r:embed="rId5"/>
            <a:srcRect l="16329" t="-1182" r="1517" b="-3949"/>
            <a:stretch/>
          </p:blipFill>
          <p:spPr>
            <a:xfrm>
              <a:off x="3827059" y="3636000"/>
              <a:ext cx="1152000" cy="2556000"/>
            </a:xfrm>
            <a:prstGeom prst="rect">
              <a:avLst/>
            </a:prstGeom>
            <a:solidFill>
              <a:schemeClr val="bg1"/>
            </a:solidFill>
            <a:ln w="22225">
              <a:solidFill>
                <a:srgbClr val="990000"/>
              </a:solidFill>
            </a:ln>
          </p:spPr>
        </p:pic>
      </p:grpSp>
      <p:grpSp>
        <p:nvGrpSpPr>
          <p:cNvPr id="16" name="Groupe 15">
            <a:extLst>
              <a:ext uri="{FF2B5EF4-FFF2-40B4-BE49-F238E27FC236}">
                <a16:creationId xmlns:a16="http://schemas.microsoft.com/office/drawing/2014/main" id="{76781FEB-6CAC-B645-57CB-DFA223831EFF}"/>
              </a:ext>
            </a:extLst>
          </p:cNvPr>
          <p:cNvGrpSpPr/>
          <p:nvPr/>
        </p:nvGrpSpPr>
        <p:grpSpPr>
          <a:xfrm>
            <a:off x="5518348" y="144000"/>
            <a:ext cx="5170135" cy="637673"/>
            <a:chOff x="6529865" y="274473"/>
            <a:chExt cx="5170135" cy="637673"/>
          </a:xfrm>
        </p:grpSpPr>
        <p:sp>
          <p:nvSpPr>
            <p:cNvPr id="8" name="Espace réservé du texte 7">
              <a:extLst>
                <a:ext uri="{FF2B5EF4-FFF2-40B4-BE49-F238E27FC236}">
                  <a16:creationId xmlns:a16="http://schemas.microsoft.com/office/drawing/2014/main" id="{559F3D52-375F-CB94-FF0A-342C4CE02986}"/>
                </a:ext>
              </a:extLst>
            </p:cNvPr>
            <p:cNvSpPr txBox="1">
              <a:spLocks/>
            </p:cNvSpPr>
            <p:nvPr/>
          </p:nvSpPr>
          <p:spPr>
            <a:xfrm>
              <a:off x="7026856" y="274473"/>
              <a:ext cx="4673144" cy="540000"/>
            </a:xfrm>
            <a:prstGeom prst="rect">
              <a:avLst/>
            </a:prstGeom>
            <a:ln w="25400" cap="flat">
              <a:solidFill>
                <a:srgbClr val="990000"/>
              </a:solidFill>
            </a:ln>
          </p:spPr>
          <p:txBody>
            <a:bodyPr vert="horz" lIns="91440" tIns="45720" rIns="91440" bIns="45720" rtlCol="0" anchor="b">
              <a:normAutofit fontScale="62500" lnSpcReduction="20000"/>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r>
                <a:rPr lang="fr-FR" cap="none" dirty="0"/>
                <a:t>Rappel Analyse ERP : </a:t>
              </a:r>
              <a:br>
                <a:rPr lang="fr-FR" cap="none" dirty="0"/>
              </a:br>
              <a:r>
                <a:rPr lang="fr-FR" cap="none" dirty="0"/>
                <a:t>Observation de marges négatives à analyser ultérieurement</a:t>
              </a:r>
            </a:p>
          </p:txBody>
        </p:sp>
        <p:pic>
          <p:nvPicPr>
            <p:cNvPr id="9" name="Graphique 8" descr="Verre de lait cassé et renversé avec un remplissage uni">
              <a:extLst>
                <a:ext uri="{FF2B5EF4-FFF2-40B4-BE49-F238E27FC236}">
                  <a16:creationId xmlns:a16="http://schemas.microsoft.com/office/drawing/2014/main" id="{06482158-15EA-B565-88E5-8FB1D0646F1F}"/>
                </a:ext>
              </a:extLst>
            </p:cNvPr>
            <p:cNvPicPr>
              <a:picLocks noChangeAspect="1"/>
            </p:cNvPicPr>
            <p:nvPr/>
          </p:nvPicPr>
          <p:blipFill>
            <a:blip r:embed="rId6">
              <a:lum/>
              <a:extLst>
                <a:ext uri="{96DAC541-7B7A-43D3-8B79-37D633B846F1}">
                  <asvg:svgBlip xmlns:asvg="http://schemas.microsoft.com/office/drawing/2016/SVG/main" r:embed="rId7"/>
                </a:ext>
              </a:extLst>
            </a:blip>
            <a:stretch>
              <a:fillRect/>
            </a:stretch>
          </p:blipFill>
          <p:spPr>
            <a:xfrm>
              <a:off x="6529865" y="363506"/>
              <a:ext cx="548640" cy="548640"/>
            </a:xfrm>
            <a:prstGeom prst="rect">
              <a:avLst/>
            </a:prstGeom>
          </p:spPr>
        </p:pic>
      </p:grpSp>
      <p:grpSp>
        <p:nvGrpSpPr>
          <p:cNvPr id="2" name="Groupe 1">
            <a:extLst>
              <a:ext uri="{FF2B5EF4-FFF2-40B4-BE49-F238E27FC236}">
                <a16:creationId xmlns:a16="http://schemas.microsoft.com/office/drawing/2014/main" id="{4D06CAC3-B488-4B47-899C-0DD88DD986B4}"/>
              </a:ext>
            </a:extLst>
          </p:cNvPr>
          <p:cNvGrpSpPr/>
          <p:nvPr/>
        </p:nvGrpSpPr>
        <p:grpSpPr>
          <a:xfrm>
            <a:off x="5616923" y="792000"/>
            <a:ext cx="6456583" cy="913739"/>
            <a:chOff x="5616923" y="792000"/>
            <a:chExt cx="6456583" cy="913739"/>
          </a:xfrm>
        </p:grpSpPr>
        <p:pic>
          <p:nvPicPr>
            <p:cNvPr id="10" name="Espace réservé du contenu 10">
              <a:extLst>
                <a:ext uri="{FF2B5EF4-FFF2-40B4-BE49-F238E27FC236}">
                  <a16:creationId xmlns:a16="http://schemas.microsoft.com/office/drawing/2014/main" id="{46731D06-FB36-9257-9817-255D2A420DBE}"/>
                </a:ext>
              </a:extLst>
            </p:cNvPr>
            <p:cNvPicPr>
              <a:picLocks noChangeAspect="1"/>
            </p:cNvPicPr>
            <p:nvPr/>
          </p:nvPicPr>
          <p:blipFill>
            <a:blip r:embed="rId8"/>
            <a:srcRect/>
            <a:stretch/>
          </p:blipFill>
          <p:spPr>
            <a:xfrm>
              <a:off x="6018268" y="1299976"/>
              <a:ext cx="6055238" cy="405763"/>
            </a:xfrm>
            <a:prstGeom prst="rect">
              <a:avLst/>
            </a:prstGeom>
            <a:ln w="25400" cap="flat">
              <a:solidFill>
                <a:srgbClr val="990000"/>
              </a:solidFill>
            </a:ln>
          </p:spPr>
        </p:pic>
        <p:grpSp>
          <p:nvGrpSpPr>
            <p:cNvPr id="18" name="Groupe 17">
              <a:extLst>
                <a:ext uri="{FF2B5EF4-FFF2-40B4-BE49-F238E27FC236}">
                  <a16:creationId xmlns:a16="http://schemas.microsoft.com/office/drawing/2014/main" id="{FB10E447-BC7B-304B-52B9-839DA741E6A6}"/>
                </a:ext>
              </a:extLst>
            </p:cNvPr>
            <p:cNvGrpSpPr/>
            <p:nvPr/>
          </p:nvGrpSpPr>
          <p:grpSpPr>
            <a:xfrm>
              <a:off x="5616923" y="792000"/>
              <a:ext cx="5621045" cy="576563"/>
              <a:chOff x="5616923" y="942703"/>
              <a:chExt cx="5621045" cy="576563"/>
            </a:xfrm>
          </p:grpSpPr>
          <p:sp>
            <p:nvSpPr>
              <p:cNvPr id="12" name="Espace réservé du texte 7">
                <a:extLst>
                  <a:ext uri="{FF2B5EF4-FFF2-40B4-BE49-F238E27FC236}">
                    <a16:creationId xmlns:a16="http://schemas.microsoft.com/office/drawing/2014/main" id="{6C61379D-59B5-A6D0-C7E9-DA843D4F2C0D}"/>
                  </a:ext>
                </a:extLst>
              </p:cNvPr>
              <p:cNvSpPr txBox="1">
                <a:spLocks/>
              </p:cNvSpPr>
              <p:nvPr/>
            </p:nvSpPr>
            <p:spPr>
              <a:xfrm>
                <a:off x="6018268" y="942703"/>
                <a:ext cx="5219700" cy="431800"/>
              </a:xfrm>
              <a:prstGeom prst="rect">
                <a:avLst/>
              </a:prstGeom>
              <a:ln w="25400" cap="flat">
                <a:solidFill>
                  <a:srgbClr val="990000"/>
                </a:solidFill>
              </a:ln>
            </p:spPr>
            <p:txBody>
              <a:bodyPr vert="horz" lIns="91440" tIns="45720" rIns="91440" bIns="45720" rtlCol="0">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dirty="0">
                    <a:solidFill>
                      <a:srgbClr val="990000"/>
                    </a:solidFill>
                  </a:rPr>
                  <a:t>Observation d’un Taux de marge négatif</a:t>
                </a:r>
              </a:p>
            </p:txBody>
          </p:sp>
          <p:pic>
            <p:nvPicPr>
              <p:cNvPr id="15" name="Graphique 14" descr="Verre de lait cassé et renversé avec un remplissage uni">
                <a:extLst>
                  <a:ext uri="{FF2B5EF4-FFF2-40B4-BE49-F238E27FC236}">
                    <a16:creationId xmlns:a16="http://schemas.microsoft.com/office/drawing/2014/main" id="{45055E1B-91D4-092E-3C34-AED401FFB704}"/>
                  </a:ext>
                </a:extLst>
              </p:cNvPr>
              <p:cNvPicPr>
                <a:picLocks noChangeAspect="1"/>
              </p:cNvPicPr>
              <p:nvPr/>
            </p:nvPicPr>
            <p:blipFill>
              <a:blip r:embed="rId6">
                <a:lum/>
                <a:extLst>
                  <a:ext uri="{96DAC541-7B7A-43D3-8B79-37D633B846F1}">
                    <asvg:svgBlip xmlns:asvg="http://schemas.microsoft.com/office/drawing/2016/SVG/main" r:embed="rId7"/>
                  </a:ext>
                </a:extLst>
              </a:blip>
              <a:stretch>
                <a:fillRect/>
              </a:stretch>
            </p:blipFill>
            <p:spPr>
              <a:xfrm>
                <a:off x="5616923" y="970626"/>
                <a:ext cx="548640" cy="548640"/>
              </a:xfrm>
              <a:prstGeom prst="rect">
                <a:avLst/>
              </a:prstGeom>
            </p:spPr>
          </p:pic>
        </p:grpSp>
      </p:grpSp>
      <p:grpSp>
        <p:nvGrpSpPr>
          <p:cNvPr id="7" name="Groupe 6">
            <a:extLst>
              <a:ext uri="{FF2B5EF4-FFF2-40B4-BE49-F238E27FC236}">
                <a16:creationId xmlns:a16="http://schemas.microsoft.com/office/drawing/2014/main" id="{6ACF180C-A4E4-827D-18F1-C892813A9E00}"/>
              </a:ext>
            </a:extLst>
          </p:cNvPr>
          <p:cNvGrpSpPr/>
          <p:nvPr/>
        </p:nvGrpSpPr>
        <p:grpSpPr>
          <a:xfrm>
            <a:off x="6018268" y="1872000"/>
            <a:ext cx="5683761" cy="2211656"/>
            <a:chOff x="6018268" y="1872000"/>
            <a:chExt cx="5683761" cy="2211656"/>
          </a:xfrm>
        </p:grpSpPr>
        <p:sp>
          <p:nvSpPr>
            <p:cNvPr id="13" name="Espace réservé du texte 7">
              <a:extLst>
                <a:ext uri="{FF2B5EF4-FFF2-40B4-BE49-F238E27FC236}">
                  <a16:creationId xmlns:a16="http://schemas.microsoft.com/office/drawing/2014/main" id="{EE3D0A43-8460-5184-39C4-B287444F5B63}"/>
                </a:ext>
              </a:extLst>
            </p:cNvPr>
            <p:cNvSpPr txBox="1">
              <a:spLocks/>
            </p:cNvSpPr>
            <p:nvPr/>
          </p:nvSpPr>
          <p:spPr>
            <a:xfrm>
              <a:off x="6018268" y="1872000"/>
              <a:ext cx="5220000" cy="432000"/>
            </a:xfrm>
            <a:prstGeom prst="rect">
              <a:avLst/>
            </a:prstGeom>
            <a:ln w="25400" cap="flat">
              <a:solidFill>
                <a:srgbClr val="990000"/>
              </a:solidFill>
            </a:ln>
          </p:spPr>
          <p:txBody>
            <a:bodyPr vert="horz" lIns="91440" tIns="45720" rIns="91440" bIns="45720" rtlCol="0" anchor="b">
              <a:normAutofit/>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r>
                <a:rPr lang="fr-FR" cap="none" dirty="0"/>
                <a:t>Probable erreur de virgule :</a:t>
              </a:r>
            </a:p>
          </p:txBody>
        </p:sp>
        <p:pic>
          <p:nvPicPr>
            <p:cNvPr id="14" name="Espace réservé du contenu 10">
              <a:extLst>
                <a:ext uri="{FF2B5EF4-FFF2-40B4-BE49-F238E27FC236}">
                  <a16:creationId xmlns:a16="http://schemas.microsoft.com/office/drawing/2014/main" id="{8255082B-1671-F441-3456-E469DD70720D}"/>
                </a:ext>
              </a:extLst>
            </p:cNvPr>
            <p:cNvPicPr>
              <a:picLocks noChangeAspect="1"/>
            </p:cNvPicPr>
            <p:nvPr/>
          </p:nvPicPr>
          <p:blipFill>
            <a:blip r:embed="rId9"/>
            <a:srcRect/>
            <a:stretch/>
          </p:blipFill>
          <p:spPr>
            <a:xfrm>
              <a:off x="6019200" y="2340000"/>
              <a:ext cx="5488572" cy="501905"/>
            </a:xfrm>
            <a:prstGeom prst="rect">
              <a:avLst/>
            </a:prstGeom>
            <a:ln w="25400" cap="flat">
              <a:solidFill>
                <a:srgbClr val="990000"/>
              </a:solidFill>
            </a:ln>
          </p:spPr>
        </p:pic>
        <p:sp>
          <p:nvSpPr>
            <p:cNvPr id="21" name="Espace réservé du texte 7">
              <a:extLst>
                <a:ext uri="{FF2B5EF4-FFF2-40B4-BE49-F238E27FC236}">
                  <a16:creationId xmlns:a16="http://schemas.microsoft.com/office/drawing/2014/main" id="{52A5385B-6986-329A-EF2B-304E74251941}"/>
                </a:ext>
              </a:extLst>
            </p:cNvPr>
            <p:cNvSpPr txBox="1">
              <a:spLocks/>
            </p:cNvSpPr>
            <p:nvPr/>
          </p:nvSpPr>
          <p:spPr>
            <a:xfrm>
              <a:off x="6019200" y="2880000"/>
              <a:ext cx="3801244" cy="1203656"/>
            </a:xfrm>
            <a:prstGeom prst="rect">
              <a:avLst/>
            </a:prstGeom>
            <a:solidFill>
              <a:schemeClr val="bg1"/>
            </a:solidFill>
            <a:ln w="25400" cap="flat">
              <a:solidFill>
                <a:srgbClr val="990000"/>
              </a:solidFill>
            </a:ln>
          </p:spPr>
          <p:txBody>
            <a:bodyPr vert="horz" lIns="91440" tIns="45720" rIns="91440" bIns="45720" rtlCol="0" anchor="t" anchorCtr="0">
              <a:noAutofit/>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pPr>
                <a:spcBef>
                  <a:spcPts val="0"/>
                </a:spcBef>
              </a:pPr>
              <a:r>
                <a:rPr lang="fr-FR" sz="1200" cap="none" dirty="0"/>
                <a:t>-Rabais de 83% incohérent avec une solde</a:t>
              </a:r>
            </a:p>
            <a:p>
              <a:pPr>
                <a:spcBef>
                  <a:spcPts val="0"/>
                </a:spcBef>
              </a:pPr>
              <a:r>
                <a:rPr lang="fr-FR" sz="1200" cap="none" dirty="0"/>
                <a:t>-(hors période de solde)</a:t>
              </a:r>
            </a:p>
            <a:p>
              <a:pPr>
                <a:spcBef>
                  <a:spcPts val="0"/>
                </a:spcBef>
              </a:pPr>
              <a:r>
                <a:rPr lang="fr-FR" sz="1200" cap="none" dirty="0"/>
                <a:t>-Correction cohérente avec les références du Champagne</a:t>
              </a:r>
            </a:p>
          </p:txBody>
        </p:sp>
        <p:grpSp>
          <p:nvGrpSpPr>
            <p:cNvPr id="37" name="Groupe 36">
              <a:extLst>
                <a:ext uri="{FF2B5EF4-FFF2-40B4-BE49-F238E27FC236}">
                  <a16:creationId xmlns:a16="http://schemas.microsoft.com/office/drawing/2014/main" id="{A27E4279-49E6-57FE-1D7D-442D3305499F}"/>
                </a:ext>
              </a:extLst>
            </p:cNvPr>
            <p:cNvGrpSpPr/>
            <p:nvPr/>
          </p:nvGrpSpPr>
          <p:grpSpPr>
            <a:xfrm>
              <a:off x="9856675" y="2898285"/>
              <a:ext cx="1845354" cy="1157185"/>
              <a:chOff x="6015339" y="3234815"/>
              <a:chExt cx="1845354" cy="1157185"/>
            </a:xfrm>
          </p:grpSpPr>
          <p:grpSp>
            <p:nvGrpSpPr>
              <p:cNvPr id="22" name="Groupe 21">
                <a:extLst>
                  <a:ext uri="{FF2B5EF4-FFF2-40B4-BE49-F238E27FC236}">
                    <a16:creationId xmlns:a16="http://schemas.microsoft.com/office/drawing/2014/main" id="{80DF4483-B29F-0CB3-9B51-09A3FFE7AAD4}"/>
                  </a:ext>
                </a:extLst>
              </p:cNvPr>
              <p:cNvGrpSpPr/>
              <p:nvPr/>
            </p:nvGrpSpPr>
            <p:grpSpPr>
              <a:xfrm>
                <a:off x="6022111" y="3234815"/>
                <a:ext cx="1838582" cy="521670"/>
                <a:chOff x="378954" y="3022957"/>
                <a:chExt cx="1838582" cy="521670"/>
              </a:xfrm>
            </p:grpSpPr>
            <p:pic>
              <p:nvPicPr>
                <p:cNvPr id="23" name="Image 22">
                  <a:extLst>
                    <a:ext uri="{FF2B5EF4-FFF2-40B4-BE49-F238E27FC236}">
                      <a16:creationId xmlns:a16="http://schemas.microsoft.com/office/drawing/2014/main" id="{5FC37102-1726-A3AE-3B45-A359DAE4B96F}"/>
                    </a:ext>
                  </a:extLst>
                </p:cNvPr>
                <p:cNvPicPr>
                  <a:picLocks noChangeAspect="1"/>
                </p:cNvPicPr>
                <p:nvPr/>
              </p:nvPicPr>
              <p:blipFill>
                <a:blip r:embed="rId10"/>
                <a:srcRect t="4" b="90855"/>
                <a:stretch/>
              </p:blipFill>
              <p:spPr>
                <a:xfrm>
                  <a:off x="378954" y="3328627"/>
                  <a:ext cx="1838582" cy="216000"/>
                </a:xfrm>
                <a:prstGeom prst="rect">
                  <a:avLst/>
                </a:prstGeom>
                <a:ln w="25400" cap="flat">
                  <a:solidFill>
                    <a:srgbClr val="990000"/>
                  </a:solidFill>
                </a:ln>
              </p:spPr>
            </p:pic>
            <p:sp>
              <p:nvSpPr>
                <p:cNvPr id="24" name="Espace réservé du texte 7">
                  <a:extLst>
                    <a:ext uri="{FF2B5EF4-FFF2-40B4-BE49-F238E27FC236}">
                      <a16:creationId xmlns:a16="http://schemas.microsoft.com/office/drawing/2014/main" id="{534DC9E4-72F4-16A3-1CAB-2D6157630242}"/>
                    </a:ext>
                  </a:extLst>
                </p:cNvPr>
                <p:cNvSpPr txBox="1">
                  <a:spLocks/>
                </p:cNvSpPr>
                <p:nvPr/>
              </p:nvSpPr>
              <p:spPr>
                <a:xfrm>
                  <a:off x="379507" y="3022957"/>
                  <a:ext cx="1816191" cy="262027"/>
                </a:xfrm>
                <a:prstGeom prst="rect">
                  <a:avLst/>
                </a:prstGeom>
                <a:ln w="25400" cap="flat">
                  <a:solidFill>
                    <a:srgbClr val="990000"/>
                  </a:solidFill>
                </a:ln>
              </p:spPr>
              <p:txBody>
                <a:bodyPr vert="horz" lIns="91440" tIns="45720" rIns="91440" bIns="45720" rtlCol="0" anchor="t" anchorCtr="0">
                  <a:noAutofit/>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pPr>
                    <a:spcBef>
                      <a:spcPts val="0"/>
                    </a:spcBef>
                  </a:pPr>
                  <a:r>
                    <a:rPr lang="fr-FR" sz="1200" cap="none" dirty="0"/>
                    <a:t>Données Champagne</a:t>
                  </a:r>
                </a:p>
              </p:txBody>
            </p:sp>
          </p:grpSp>
          <p:pic>
            <p:nvPicPr>
              <p:cNvPr id="31" name="Image 30">
                <a:extLst>
                  <a:ext uri="{FF2B5EF4-FFF2-40B4-BE49-F238E27FC236}">
                    <a16:creationId xmlns:a16="http://schemas.microsoft.com/office/drawing/2014/main" id="{8F67391E-FD07-C453-843A-BDAA181D06BF}"/>
                  </a:ext>
                </a:extLst>
              </p:cNvPr>
              <p:cNvPicPr>
                <a:picLocks noChangeAspect="1"/>
              </p:cNvPicPr>
              <p:nvPr/>
            </p:nvPicPr>
            <p:blipFill>
              <a:blip r:embed="rId10"/>
              <a:srcRect l="1" t="22646" r="140" b="69738"/>
              <a:stretch/>
            </p:blipFill>
            <p:spPr>
              <a:xfrm>
                <a:off x="6022111" y="3780000"/>
                <a:ext cx="1836000" cy="180000"/>
              </a:xfrm>
              <a:prstGeom prst="rect">
                <a:avLst/>
              </a:prstGeom>
              <a:ln w="25400" cap="flat">
                <a:solidFill>
                  <a:srgbClr val="990000"/>
                </a:solidFill>
              </a:ln>
            </p:spPr>
          </p:pic>
          <p:pic>
            <p:nvPicPr>
              <p:cNvPr id="34" name="Image 33">
                <a:extLst>
                  <a:ext uri="{FF2B5EF4-FFF2-40B4-BE49-F238E27FC236}">
                    <a16:creationId xmlns:a16="http://schemas.microsoft.com/office/drawing/2014/main" id="{375AF738-E6B7-64AF-10AF-C645BB5409FF}"/>
                  </a:ext>
                </a:extLst>
              </p:cNvPr>
              <p:cNvPicPr>
                <a:picLocks noChangeAspect="1"/>
              </p:cNvPicPr>
              <p:nvPr/>
            </p:nvPicPr>
            <p:blipFill>
              <a:blip r:embed="rId10"/>
              <a:srcRect t="44916" b="36798"/>
              <a:stretch/>
            </p:blipFill>
            <p:spPr>
              <a:xfrm>
                <a:off x="6015339" y="3960000"/>
                <a:ext cx="1838582" cy="432000"/>
              </a:xfrm>
              <a:prstGeom prst="rect">
                <a:avLst/>
              </a:prstGeom>
              <a:ln w="25400" cap="flat">
                <a:solidFill>
                  <a:srgbClr val="990000"/>
                </a:solidFill>
              </a:ln>
            </p:spPr>
          </p:pic>
        </p:grpSp>
      </p:grpSp>
      <p:grpSp>
        <p:nvGrpSpPr>
          <p:cNvPr id="42" name="Groupe 41">
            <a:extLst>
              <a:ext uri="{FF2B5EF4-FFF2-40B4-BE49-F238E27FC236}">
                <a16:creationId xmlns:a16="http://schemas.microsoft.com/office/drawing/2014/main" id="{CD2213CA-5204-A436-7BF0-87844A162161}"/>
              </a:ext>
            </a:extLst>
          </p:cNvPr>
          <p:cNvGrpSpPr/>
          <p:nvPr/>
        </p:nvGrpSpPr>
        <p:grpSpPr>
          <a:xfrm>
            <a:off x="6058115" y="4176000"/>
            <a:ext cx="5245658" cy="2040513"/>
            <a:chOff x="6058115" y="4499703"/>
            <a:chExt cx="5245658" cy="2040513"/>
          </a:xfrm>
        </p:grpSpPr>
        <p:sp>
          <p:nvSpPr>
            <p:cNvPr id="38" name="Espace réservé du texte 7">
              <a:extLst>
                <a:ext uri="{FF2B5EF4-FFF2-40B4-BE49-F238E27FC236}">
                  <a16:creationId xmlns:a16="http://schemas.microsoft.com/office/drawing/2014/main" id="{A4C9C67E-382E-D395-C281-346A546CC61A}"/>
                </a:ext>
              </a:extLst>
            </p:cNvPr>
            <p:cNvSpPr txBox="1">
              <a:spLocks/>
            </p:cNvSpPr>
            <p:nvPr/>
          </p:nvSpPr>
          <p:spPr>
            <a:xfrm>
              <a:off x="6058115" y="4499703"/>
              <a:ext cx="5220000" cy="344536"/>
            </a:xfrm>
            <a:prstGeom prst="rect">
              <a:avLst/>
            </a:prstGeom>
            <a:ln w="25400" cap="flat">
              <a:solidFill>
                <a:srgbClr val="990000"/>
              </a:solidFill>
            </a:ln>
          </p:spPr>
          <p:txBody>
            <a:bodyPr vert="horz" lIns="91440" tIns="45720" rIns="91440" bIns="45720" rtlCol="0" anchor="t" anchorCtr="0">
              <a:normAutofit fontScale="92500" lnSpcReduction="20000"/>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r>
                <a:rPr lang="fr-FR" cap="none" dirty="0"/>
                <a:t>NETTOYAGE :</a:t>
              </a:r>
            </a:p>
          </p:txBody>
        </p:sp>
        <p:sp>
          <p:nvSpPr>
            <p:cNvPr id="39" name="Espace réservé du texte 7">
              <a:extLst>
                <a:ext uri="{FF2B5EF4-FFF2-40B4-BE49-F238E27FC236}">
                  <a16:creationId xmlns:a16="http://schemas.microsoft.com/office/drawing/2014/main" id="{06E43666-B866-0AF2-F97A-D2E1EF7B383D}"/>
                </a:ext>
              </a:extLst>
            </p:cNvPr>
            <p:cNvSpPr txBox="1">
              <a:spLocks/>
            </p:cNvSpPr>
            <p:nvPr/>
          </p:nvSpPr>
          <p:spPr>
            <a:xfrm>
              <a:off x="6058115" y="4860000"/>
              <a:ext cx="5220000" cy="652842"/>
            </a:xfrm>
            <a:prstGeom prst="rect">
              <a:avLst/>
            </a:prstGeom>
            <a:solidFill>
              <a:schemeClr val="bg1"/>
            </a:solidFill>
            <a:ln w="25400" cap="flat">
              <a:solidFill>
                <a:srgbClr val="990000"/>
              </a:solidFill>
            </a:ln>
          </p:spPr>
          <p:txBody>
            <a:bodyPr vert="horz" lIns="91440" tIns="45720" rIns="91440" bIns="45720" rtlCol="0" anchor="t" anchorCtr="0">
              <a:normAutofit fontScale="62500" lnSpcReduction="20000"/>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pPr marL="342900" indent="-342900">
                <a:lnSpc>
                  <a:spcPct val="120000"/>
                </a:lnSpc>
                <a:spcBef>
                  <a:spcPts val="0"/>
                </a:spcBef>
                <a:buFontTx/>
                <a:buChar char="-"/>
              </a:pPr>
              <a:r>
                <a:rPr lang="fr-FR" sz="1900" cap="none" dirty="0"/>
                <a:t>CORRIGER LA LIGNE ET RELANCER TOUS LES CALCULS</a:t>
              </a:r>
            </a:p>
            <a:p>
              <a:pPr marL="342900" indent="-342900">
                <a:lnSpc>
                  <a:spcPct val="120000"/>
                </a:lnSpc>
                <a:spcBef>
                  <a:spcPts val="0"/>
                </a:spcBef>
                <a:buFontTx/>
                <a:buChar char="-"/>
              </a:pPr>
              <a:r>
                <a:rPr lang="fr-FR" sz="1900" cap="none" dirty="0"/>
                <a:t>SUPPRIMER LA LIGNE (en attente de confirmation de l’anomalie)</a:t>
              </a:r>
              <a:br>
                <a:rPr lang="fr-FR" sz="1900" cap="none" dirty="0"/>
              </a:br>
              <a:r>
                <a:rPr lang="fr-FR" sz="1900" cap="none" dirty="0"/>
                <a:t>ET EVALUER L’impact.</a:t>
              </a:r>
            </a:p>
          </p:txBody>
        </p:sp>
        <p:sp>
          <p:nvSpPr>
            <p:cNvPr id="40" name="Espace réservé du texte 7">
              <a:extLst>
                <a:ext uri="{FF2B5EF4-FFF2-40B4-BE49-F238E27FC236}">
                  <a16:creationId xmlns:a16="http://schemas.microsoft.com/office/drawing/2014/main" id="{D15761CE-E0FC-F0E3-2E0B-1BD99DF9DCDF}"/>
                </a:ext>
              </a:extLst>
            </p:cNvPr>
            <p:cNvSpPr txBox="1">
              <a:spLocks/>
            </p:cNvSpPr>
            <p:nvPr/>
          </p:nvSpPr>
          <p:spPr>
            <a:xfrm>
              <a:off x="6058115" y="5508000"/>
              <a:ext cx="5220000" cy="360000"/>
            </a:xfrm>
            <a:prstGeom prst="rect">
              <a:avLst/>
            </a:prstGeom>
            <a:ln w="25400" cap="flat">
              <a:solidFill>
                <a:srgbClr val="990000"/>
              </a:solidFill>
            </a:ln>
          </p:spPr>
          <p:txBody>
            <a:bodyPr vert="horz" lIns="91440" tIns="45720" rIns="91440" bIns="45720" rtlCol="0" anchor="t" anchorCtr="0">
              <a:normAutofit lnSpcReduction="10000"/>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r>
                <a:rPr lang="fr-FR" sz="1900" cap="none" dirty="0"/>
                <a:t>=&gt;CHOIX : SUPPRESION DE LA LIGNE</a:t>
              </a:r>
            </a:p>
          </p:txBody>
        </p:sp>
        <p:sp>
          <p:nvSpPr>
            <p:cNvPr id="41" name="Espace réservé du texte 7">
              <a:extLst>
                <a:ext uri="{FF2B5EF4-FFF2-40B4-BE49-F238E27FC236}">
                  <a16:creationId xmlns:a16="http://schemas.microsoft.com/office/drawing/2014/main" id="{FE7A22CD-5414-D66E-2729-739F5440F75B}"/>
                </a:ext>
              </a:extLst>
            </p:cNvPr>
            <p:cNvSpPr txBox="1">
              <a:spLocks/>
            </p:cNvSpPr>
            <p:nvPr/>
          </p:nvSpPr>
          <p:spPr>
            <a:xfrm>
              <a:off x="6083773" y="5887374"/>
              <a:ext cx="5220000" cy="652842"/>
            </a:xfrm>
            <a:prstGeom prst="rect">
              <a:avLst/>
            </a:prstGeom>
            <a:solidFill>
              <a:schemeClr val="bg1"/>
            </a:solidFill>
            <a:ln w="25400" cap="flat">
              <a:solidFill>
                <a:srgbClr val="990000"/>
              </a:solidFill>
            </a:ln>
          </p:spPr>
          <p:txBody>
            <a:bodyPr vert="horz" lIns="91440" tIns="45720" rIns="91440" bIns="45720" rtlCol="0" anchor="t" anchorCtr="0">
              <a:normAutofit fontScale="62500" lnSpcReduction="20000"/>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pPr marL="342900" indent="-342900">
                <a:lnSpc>
                  <a:spcPct val="120000"/>
                </a:lnSpc>
                <a:spcBef>
                  <a:spcPts val="0"/>
                </a:spcBef>
                <a:buFontTx/>
                <a:buChar char="-"/>
              </a:pPr>
              <a:r>
                <a:rPr lang="fr-FR" sz="1900" cap="none" dirty="0"/>
                <a:t>IMPACT corrigé sur les Taux de marge</a:t>
              </a:r>
            </a:p>
            <a:p>
              <a:pPr marL="342900" indent="-342900">
                <a:lnSpc>
                  <a:spcPct val="120000"/>
                </a:lnSpc>
                <a:spcBef>
                  <a:spcPts val="0"/>
                </a:spcBef>
                <a:buFontTx/>
                <a:buChar char="-"/>
              </a:pPr>
              <a:r>
                <a:rPr lang="fr-FR" sz="1900" cap="none" dirty="0"/>
                <a:t>IMPACT faible sur la répartition des prix(Champagne)</a:t>
              </a:r>
            </a:p>
            <a:p>
              <a:pPr marL="342900" indent="-342900">
                <a:lnSpc>
                  <a:spcPct val="120000"/>
                </a:lnSpc>
                <a:spcBef>
                  <a:spcPts val="0"/>
                </a:spcBef>
                <a:buFontTx/>
                <a:buChar char="-"/>
              </a:pPr>
              <a:r>
                <a:rPr lang="fr-FR" sz="1900" cap="none" dirty="0"/>
                <a:t>IMPACT Nul (ventes= 0,P_Achat ok) :  Ventes (</a:t>
              </a:r>
              <a:r>
                <a:rPr lang="fr-FR" sz="1900" cap="none" dirty="0" err="1"/>
                <a:t>CA,Qté</a:t>
              </a:r>
              <a:r>
                <a:rPr lang="fr-FR" sz="1900" cap="none" dirty="0"/>
                <a:t>),Stocks (</a:t>
              </a:r>
              <a:r>
                <a:rPr lang="fr-FR" sz="1900" cap="none" dirty="0" err="1"/>
                <a:t>Val,Qté</a:t>
              </a:r>
              <a:r>
                <a:rPr lang="fr-FR" sz="1900" cap="none" dirty="0"/>
                <a:t>)</a:t>
              </a:r>
            </a:p>
          </p:txBody>
        </p:sp>
      </p:grpSp>
    </p:spTree>
    <p:extLst>
      <p:ext uri="{BB962C8B-B14F-4D97-AF65-F5344CB8AC3E}">
        <p14:creationId xmlns:p14="http://schemas.microsoft.com/office/powerpoint/2010/main" val="239366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20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6FA97688-2B8F-20AD-8D78-492D393D11F5}"/>
              </a:ext>
            </a:extLst>
          </p:cNvPr>
          <p:cNvSpPr>
            <a:spLocks noGrp="1"/>
          </p:cNvSpPr>
          <p:nvPr>
            <p:ph type="sldNum" sz="quarter" idx="11"/>
          </p:nvPr>
        </p:nvSpPr>
        <p:spPr/>
        <p:txBody>
          <a:bodyPr/>
          <a:lstStyle/>
          <a:p>
            <a:fld id="{260456F1-08D3-4EC5-89AC-9E949E772AEF}" type="slidenum">
              <a:rPr lang="fr-FR" smtClean="0"/>
              <a:t>23</a:t>
            </a:fld>
            <a:endParaRPr lang="fr-FR" dirty="0"/>
          </a:p>
        </p:txBody>
      </p:sp>
      <p:sp>
        <p:nvSpPr>
          <p:cNvPr id="4" name="Titre 1">
            <a:extLst>
              <a:ext uri="{FF2B5EF4-FFF2-40B4-BE49-F238E27FC236}">
                <a16:creationId xmlns:a16="http://schemas.microsoft.com/office/drawing/2014/main" id="{9E3ABA99-A17B-F2E9-2E79-1D1E997BD2C4}"/>
              </a:ext>
            </a:extLst>
          </p:cNvPr>
          <p:cNvSpPr>
            <a:spLocks noGrp="1"/>
          </p:cNvSpPr>
          <p:nvPr>
            <p:ph type="title"/>
          </p:nvPr>
        </p:nvSpPr>
        <p:spPr>
          <a:xfrm>
            <a:off x="234752" y="178459"/>
            <a:ext cx="4707532" cy="478234"/>
          </a:xfrm>
        </p:spPr>
        <p:txBody>
          <a:bodyPr>
            <a:normAutofit fontScale="90000"/>
          </a:bodyPr>
          <a:lstStyle/>
          <a:p>
            <a:r>
              <a:rPr lang="fr-FR" dirty="0"/>
              <a:t>III.G – Analyse de corrélations</a:t>
            </a:r>
          </a:p>
        </p:txBody>
      </p:sp>
      <p:cxnSp>
        <p:nvCxnSpPr>
          <p:cNvPr id="5" name="Straight Connector 28">
            <a:extLst>
              <a:ext uri="{FF2B5EF4-FFF2-40B4-BE49-F238E27FC236}">
                <a16:creationId xmlns:a16="http://schemas.microsoft.com/office/drawing/2014/main" id="{4BE11A80-B292-D4B1-2189-212340F2F4B6}"/>
              </a:ext>
            </a:extLst>
          </p:cNvPr>
          <p:cNvCxnSpPr>
            <a:cxnSpLocks/>
          </p:cNvCxnSpPr>
          <p:nvPr/>
        </p:nvCxnSpPr>
        <p:spPr>
          <a:xfrm>
            <a:off x="234752" y="665066"/>
            <a:ext cx="4635524"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7" name="Image 6">
            <a:extLst>
              <a:ext uri="{FF2B5EF4-FFF2-40B4-BE49-F238E27FC236}">
                <a16:creationId xmlns:a16="http://schemas.microsoft.com/office/drawing/2014/main" id="{154481AB-8831-528C-1ADB-9EF2CF11ADAC}"/>
              </a:ext>
            </a:extLst>
          </p:cNvPr>
          <p:cNvPicPr>
            <a:picLocks noChangeAspect="1"/>
          </p:cNvPicPr>
          <p:nvPr/>
        </p:nvPicPr>
        <p:blipFill>
          <a:blip r:embed="rId3"/>
          <a:stretch>
            <a:fillRect/>
          </a:stretch>
        </p:blipFill>
        <p:spPr>
          <a:xfrm>
            <a:off x="234752" y="908721"/>
            <a:ext cx="4473564" cy="3780047"/>
          </a:xfrm>
          <a:prstGeom prst="rect">
            <a:avLst/>
          </a:prstGeom>
          <a:ln w="25400" cap="flat">
            <a:solidFill>
              <a:srgbClr val="990000"/>
            </a:solidFill>
          </a:ln>
        </p:spPr>
      </p:pic>
      <p:pic>
        <p:nvPicPr>
          <p:cNvPr id="9" name="Image 8">
            <a:extLst>
              <a:ext uri="{FF2B5EF4-FFF2-40B4-BE49-F238E27FC236}">
                <a16:creationId xmlns:a16="http://schemas.microsoft.com/office/drawing/2014/main" id="{324CDD19-5C69-4FAD-5A2C-B51E7F3B8189}"/>
              </a:ext>
            </a:extLst>
          </p:cNvPr>
          <p:cNvPicPr>
            <a:picLocks noChangeAspect="1"/>
          </p:cNvPicPr>
          <p:nvPr/>
        </p:nvPicPr>
        <p:blipFill>
          <a:blip r:embed="rId4"/>
          <a:stretch>
            <a:fillRect/>
          </a:stretch>
        </p:blipFill>
        <p:spPr>
          <a:xfrm>
            <a:off x="6259779" y="908720"/>
            <a:ext cx="4734586" cy="3391373"/>
          </a:xfrm>
          <a:prstGeom prst="rect">
            <a:avLst/>
          </a:prstGeom>
          <a:ln w="25400" cap="flat">
            <a:solidFill>
              <a:srgbClr val="990000"/>
            </a:solidFill>
          </a:ln>
        </p:spPr>
      </p:pic>
      <p:sp>
        <p:nvSpPr>
          <p:cNvPr id="2" name="Rectangle : coins arrondis 1">
            <a:extLst>
              <a:ext uri="{FF2B5EF4-FFF2-40B4-BE49-F238E27FC236}">
                <a16:creationId xmlns:a16="http://schemas.microsoft.com/office/drawing/2014/main" id="{48A89E5F-3108-58BE-AE6B-32BF71A13542}"/>
              </a:ext>
            </a:extLst>
          </p:cNvPr>
          <p:cNvSpPr/>
          <p:nvPr/>
        </p:nvSpPr>
        <p:spPr>
          <a:xfrm>
            <a:off x="234752" y="4925020"/>
            <a:ext cx="5201460" cy="12679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fr-FR" dirty="0"/>
              <a:t>. Corrélation : Prix Vente / Prix Achat / Marge</a:t>
            </a:r>
          </a:p>
          <a:p>
            <a:r>
              <a:rPr lang="fr-FR" dirty="0"/>
              <a:t>. Taux de marge non corrélé avec Prix (et marge).</a:t>
            </a:r>
          </a:p>
          <a:p>
            <a:r>
              <a:rPr lang="fr-FR" dirty="0"/>
              <a:t>. Légère corrélation positive : Stock/Ventes</a:t>
            </a:r>
          </a:p>
          <a:p>
            <a:r>
              <a:rPr lang="fr-FR" dirty="0"/>
              <a:t>.Légères </a:t>
            </a:r>
            <a:r>
              <a:rPr lang="fr-FR" dirty="0" err="1"/>
              <a:t>corrél</a:t>
            </a:r>
            <a:r>
              <a:rPr lang="fr-FR" dirty="0"/>
              <a:t> nég : </a:t>
            </a:r>
            <a:r>
              <a:rPr lang="fr-FR" dirty="0" err="1"/>
              <a:t>Prix_V</a:t>
            </a:r>
            <a:r>
              <a:rPr lang="fr-FR" dirty="0"/>
              <a:t>. (</a:t>
            </a:r>
            <a:r>
              <a:rPr lang="fr-FR" dirty="0" err="1"/>
              <a:t>Prix_A,Marge</a:t>
            </a:r>
            <a:r>
              <a:rPr lang="fr-FR" dirty="0"/>
              <a:t>) / Vente</a:t>
            </a:r>
          </a:p>
          <a:p>
            <a:endParaRPr lang="fr-FR" dirty="0"/>
          </a:p>
        </p:txBody>
      </p:sp>
      <p:sp>
        <p:nvSpPr>
          <p:cNvPr id="6" name="Rectangle : coins arrondis 5">
            <a:extLst>
              <a:ext uri="{FF2B5EF4-FFF2-40B4-BE49-F238E27FC236}">
                <a16:creationId xmlns:a16="http://schemas.microsoft.com/office/drawing/2014/main" id="{AD51006D-CDFB-70AF-D6AF-2E6479F005FD}"/>
              </a:ext>
            </a:extLst>
          </p:cNvPr>
          <p:cNvSpPr/>
          <p:nvPr/>
        </p:nvSpPr>
        <p:spPr>
          <a:xfrm>
            <a:off x="6075397" y="4925020"/>
            <a:ext cx="5201460" cy="12679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fr-FR" u="sng" dirty="0"/>
              <a:t>Taux de marge :</a:t>
            </a:r>
          </a:p>
          <a:p>
            <a:r>
              <a:rPr lang="fr-FR" dirty="0"/>
              <a:t>. Homogène autour de 1 (ratio Prix/Prix d’achat=2)</a:t>
            </a:r>
          </a:p>
          <a:p>
            <a:r>
              <a:rPr lang="fr-FR" dirty="0"/>
              <a:t>. Indépendant du prix de vente</a:t>
            </a:r>
          </a:p>
          <a:p>
            <a:r>
              <a:rPr lang="fr-FR" dirty="0"/>
              <a:t>. Dépendant du Type de produit</a:t>
            </a:r>
          </a:p>
        </p:txBody>
      </p:sp>
    </p:spTree>
    <p:extLst>
      <p:ext uri="{BB962C8B-B14F-4D97-AF65-F5344CB8AC3E}">
        <p14:creationId xmlns:p14="http://schemas.microsoft.com/office/powerpoint/2010/main" val="124062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8E9BFE3-9F20-71F7-8BF9-E0A3706B1A28}"/>
              </a:ext>
            </a:extLst>
          </p:cNvPr>
          <p:cNvSpPr>
            <a:spLocks noGrp="1"/>
          </p:cNvSpPr>
          <p:nvPr>
            <p:ph type="title"/>
          </p:nvPr>
        </p:nvSpPr>
        <p:spPr/>
        <p:txBody>
          <a:bodyPr/>
          <a:lstStyle/>
          <a:p>
            <a:r>
              <a:rPr lang="fr-FR" dirty="0"/>
              <a:t>IV - Recommandations</a:t>
            </a:r>
          </a:p>
        </p:txBody>
      </p:sp>
      <p:sp>
        <p:nvSpPr>
          <p:cNvPr id="5" name="Espace réservé du contenu 4">
            <a:extLst>
              <a:ext uri="{FF2B5EF4-FFF2-40B4-BE49-F238E27FC236}">
                <a16:creationId xmlns:a16="http://schemas.microsoft.com/office/drawing/2014/main" id="{AC33BDBC-89BE-38EB-342B-9681DB747CC9}"/>
              </a:ext>
            </a:extLst>
          </p:cNvPr>
          <p:cNvSpPr>
            <a:spLocks noGrp="1"/>
          </p:cNvSpPr>
          <p:nvPr>
            <p:ph idx="1"/>
          </p:nvPr>
        </p:nvSpPr>
        <p:spPr/>
        <p:txBody>
          <a:bodyPr>
            <a:normAutofit fontScale="92500" lnSpcReduction="20000"/>
          </a:bodyPr>
          <a:lstStyle/>
          <a:p>
            <a:r>
              <a:rPr lang="fr-FR" dirty="0">
                <a:latin typeface="Arial" panose="020B0604020202020204" pitchFamily="34" charset="0"/>
                <a:cs typeface="Arial" panose="020B0604020202020204" pitchFamily="34" charset="0"/>
              </a:rPr>
              <a:t>1.</a:t>
            </a:r>
            <a:r>
              <a:rPr lang="fr-FR" b="1" dirty="0">
                <a:latin typeface="Arial" panose="020B0604020202020204" pitchFamily="34" charset="0"/>
                <a:cs typeface="Arial" panose="020B0604020202020204" pitchFamily="34" charset="0"/>
              </a:rPr>
              <a:t> Analyser, compléter/corriger les anomalies relevées, en base (fichiers </a:t>
            </a:r>
            <a:r>
              <a:rPr lang="fr-FR" b="1" dirty="0" err="1">
                <a:latin typeface="Arial" panose="020B0604020202020204" pitchFamily="34" charset="0"/>
                <a:cs typeface="Arial" panose="020B0604020202020204" pitchFamily="34" charset="0"/>
              </a:rPr>
              <a:t>excel</a:t>
            </a:r>
            <a:r>
              <a:rPr lang="fr-FR" b="1" dirty="0">
                <a:latin typeface="Arial" panose="020B0604020202020204" pitchFamily="34" charset="0"/>
                <a:cs typeface="Arial" panose="020B0604020202020204" pitchFamily="34" charset="0"/>
              </a:rPr>
              <a:t> d’anomalies).</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 Faire de la données </a:t>
            </a:r>
            <a:r>
              <a:rPr lang="fr-FR" dirty="0" err="1">
                <a:latin typeface="Arial" panose="020B0604020202020204" pitchFamily="34" charset="0"/>
                <a:cs typeface="Arial" panose="020B0604020202020204" pitchFamily="34" charset="0"/>
              </a:rPr>
              <a:t>stock_status</a:t>
            </a:r>
            <a:r>
              <a:rPr lang="fr-FR" dirty="0">
                <a:latin typeface="Arial" panose="020B0604020202020204" pitchFamily="34" charset="0"/>
                <a:cs typeface="Arial" panose="020B0604020202020204" pitchFamily="34" charset="0"/>
              </a:rPr>
              <a:t> une donnée calculée (et non remplie).</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 uniformiser l’appellation </a:t>
            </a:r>
            <a:r>
              <a:rPr lang="fr-FR" dirty="0" err="1">
                <a:latin typeface="Arial" panose="020B0604020202020204" pitchFamily="34" charset="0"/>
                <a:cs typeface="Arial" panose="020B0604020202020204" pitchFamily="34" charset="0"/>
              </a:rPr>
              <a:t>sku</a:t>
            </a:r>
            <a:r>
              <a:rPr lang="fr-FR" dirty="0">
                <a:latin typeface="Arial" panose="020B0604020202020204" pitchFamily="34" charset="0"/>
                <a:cs typeface="Arial" panose="020B0604020202020204" pitchFamily="34" charset="0"/>
              </a:rPr>
              <a:t>/</a:t>
            </a:r>
            <a:r>
              <a:rPr lang="fr-FR" dirty="0" err="1">
                <a:latin typeface="Arial" panose="020B0604020202020204" pitchFamily="34" charset="0"/>
                <a:cs typeface="Arial" panose="020B0604020202020204" pitchFamily="34" charset="0"/>
              </a:rPr>
              <a:t>id_web</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 standardiser les identifiants </a:t>
            </a:r>
            <a:r>
              <a:rPr lang="fr-FR" dirty="0" err="1">
                <a:latin typeface="Arial" panose="020B0604020202020204" pitchFamily="34" charset="0"/>
                <a:cs typeface="Arial" panose="020B0604020202020204" pitchFamily="34" charset="0"/>
              </a:rPr>
              <a:t>sku</a:t>
            </a:r>
            <a:r>
              <a:rPr lang="fr-FR" dirty="0">
                <a:latin typeface="Arial" panose="020B0604020202020204" pitchFamily="34" charset="0"/>
                <a:cs typeface="Arial" panose="020B0604020202020204" pitchFamily="34" charset="0"/>
              </a:rPr>
              <a:t> (pas de XXXX-X)</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 Supprimer les lignes de </a:t>
            </a:r>
            <a:r>
              <a:rPr lang="fr-FR" dirty="0" err="1">
                <a:latin typeface="Arial" panose="020B0604020202020204" pitchFamily="34" charset="0"/>
                <a:cs typeface="Arial" panose="020B0604020202020204" pitchFamily="34" charset="0"/>
              </a:rPr>
              <a:t>sku</a:t>
            </a:r>
            <a:r>
              <a:rPr lang="fr-FR" dirty="0">
                <a:latin typeface="Arial" panose="020B0604020202020204" pitchFamily="34" charset="0"/>
                <a:cs typeface="Arial" panose="020B0604020202020204" pitchFamily="34" charset="0"/>
              </a:rPr>
              <a:t> vide, et associer à leur </a:t>
            </a:r>
            <a:r>
              <a:rPr lang="fr-FR" dirty="0" err="1">
                <a:latin typeface="Arial" panose="020B0604020202020204" pitchFamily="34" charset="0"/>
                <a:cs typeface="Arial" panose="020B0604020202020204" pitchFamily="34" charset="0"/>
              </a:rPr>
              <a:t>sku</a:t>
            </a:r>
            <a:r>
              <a:rPr lang="fr-FR" dirty="0">
                <a:latin typeface="Arial" panose="020B0604020202020204" pitchFamily="34" charset="0"/>
                <a:cs typeface="Arial" panose="020B0604020202020204" pitchFamily="34" charset="0"/>
              </a:rPr>
              <a:t> les 2 vins sans </a:t>
            </a:r>
            <a:r>
              <a:rPr lang="fr-FR" dirty="0" err="1">
                <a:latin typeface="Arial" panose="020B0604020202020204" pitchFamily="34" charset="0"/>
                <a:cs typeface="Arial" panose="020B0604020202020204" pitchFamily="34" charset="0"/>
              </a:rPr>
              <a:t>sku</a:t>
            </a:r>
            <a:r>
              <a:rPr lang="fr-FR" dirty="0">
                <a:latin typeface="Arial" panose="020B0604020202020204" pitchFamily="34" charset="0"/>
                <a:cs typeface="Arial" panose="020B0604020202020204" pitchFamily="34" charset="0"/>
              </a:rPr>
              <a:t>.</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 Supprimer les colonnes inutilisées du fichier web</a:t>
            </a:r>
          </a:p>
          <a:p>
            <a:r>
              <a:rPr lang="fr-FR" dirty="0">
                <a:latin typeface="Arial" panose="020B0604020202020204" pitchFamily="34" charset="0"/>
                <a:cs typeface="Arial" panose="020B0604020202020204" pitchFamily="34" charset="0"/>
              </a:rPr>
              <a:t>2. I</a:t>
            </a:r>
            <a:r>
              <a:rPr lang="fr-FR" b="1" dirty="0">
                <a:latin typeface="Arial" panose="020B0604020202020204" pitchFamily="34" charset="0"/>
                <a:cs typeface="Arial" panose="020B0604020202020204" pitchFamily="34" charset="0"/>
              </a:rPr>
              <a:t>dentifier la nature des 111 articles indéterminés </a:t>
            </a:r>
            <a:r>
              <a:rPr lang="fr-FR" dirty="0">
                <a:latin typeface="Arial" panose="020B0604020202020204" pitchFamily="34" charset="0"/>
                <a:cs typeface="Arial" panose="020B0604020202020204" pitchFamily="34" charset="0"/>
              </a:rPr>
              <a:t>avec </a:t>
            </a:r>
            <a:r>
              <a:rPr lang="fr-FR" dirty="0" err="1">
                <a:latin typeface="Arial" panose="020B0604020202020204" pitchFamily="34" charset="0"/>
                <a:cs typeface="Arial" panose="020B0604020202020204" pitchFamily="34" charset="0"/>
              </a:rPr>
              <a:t>product_id</a:t>
            </a:r>
            <a:r>
              <a:rPr lang="fr-FR" dirty="0">
                <a:latin typeface="Arial" panose="020B0604020202020204" pitchFamily="34" charset="0"/>
                <a:cs typeface="Arial" panose="020B0604020202020204" pitchFamily="34" charset="0"/>
              </a:rPr>
              <a:t> sans </a:t>
            </a:r>
            <a:r>
              <a:rPr lang="fr-FR" dirty="0" err="1">
                <a:latin typeface="Arial" panose="020B0604020202020204" pitchFamily="34" charset="0"/>
                <a:cs typeface="Arial" panose="020B0604020202020204" pitchFamily="34" charset="0"/>
              </a:rPr>
              <a:t>sku</a:t>
            </a:r>
            <a:r>
              <a:rPr lang="fr-FR" dirty="0">
                <a:latin typeface="Arial" panose="020B0604020202020204" pitchFamily="34" charset="0"/>
                <a:cs typeface="Arial" panose="020B0604020202020204" pitchFamily="34" charset="0"/>
              </a:rPr>
              <a:t> correspondant, </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afin d’identifier s’ils doivent être repris en compte dans les analyses ou définitivement écartés.</a:t>
            </a:r>
          </a:p>
          <a:p>
            <a:r>
              <a:rPr lang="fr-FR" b="1" dirty="0">
                <a:latin typeface="Arial" panose="020B0604020202020204" pitchFamily="34" charset="0"/>
                <a:cs typeface="Arial" panose="020B0604020202020204" pitchFamily="34" charset="0"/>
              </a:rPr>
              <a:t>3. mettre en place une vérification à la saisie </a:t>
            </a:r>
            <a:r>
              <a:rPr lang="fr-FR" dirty="0">
                <a:latin typeface="Arial" panose="020B0604020202020204" pitchFamily="34" charset="0"/>
                <a:cs typeface="Arial" panose="020B0604020202020204" pitchFamily="34" charset="0"/>
              </a:rPr>
              <a:t>(pas de prix négatifs, une alerte pour marge négative, un respect de formatage des id…) </a:t>
            </a:r>
          </a:p>
          <a:p>
            <a:r>
              <a:rPr lang="fr-FR" dirty="0">
                <a:latin typeface="Arial" panose="020B0604020202020204" pitchFamily="34" charset="0"/>
                <a:cs typeface="Arial" panose="020B0604020202020204" pitchFamily="34" charset="0"/>
              </a:rPr>
              <a:t>4. </a:t>
            </a:r>
            <a:r>
              <a:rPr lang="fr-FR" b="1" dirty="0">
                <a:latin typeface="Arial" panose="020B0604020202020204" pitchFamily="34" charset="0"/>
                <a:cs typeface="Arial" panose="020B0604020202020204" pitchFamily="34" charset="0"/>
              </a:rPr>
              <a:t>prendre avis</a:t>
            </a:r>
            <a:r>
              <a:rPr lang="fr-FR" dirty="0">
                <a:latin typeface="Arial" panose="020B0604020202020204" pitchFamily="34" charset="0"/>
                <a:cs typeface="Arial" panose="020B0604020202020204" pitchFamily="34" charset="0"/>
              </a:rPr>
              <a:t> et se </a:t>
            </a:r>
            <a:r>
              <a:rPr lang="fr-FR" b="1" dirty="0">
                <a:latin typeface="Arial" panose="020B0604020202020204" pitchFamily="34" charset="0"/>
                <a:cs typeface="Arial" panose="020B0604020202020204" pitchFamily="34" charset="0"/>
              </a:rPr>
              <a:t>coordonner avec le gestionnaire de BDD </a:t>
            </a:r>
            <a:r>
              <a:rPr lang="fr-FR" dirty="0">
                <a:latin typeface="Arial" panose="020B0604020202020204" pitchFamily="34" charset="0"/>
                <a:cs typeface="Arial" panose="020B0604020202020204" pitchFamily="34" charset="0"/>
              </a:rPr>
              <a:t>(s’il y en a un).</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 </a:t>
            </a:r>
            <a:r>
              <a:rPr lang="fr-FR" u="sng" dirty="0">
                <a:latin typeface="Arial" panose="020B0604020202020204" pitchFamily="34" charset="0"/>
                <a:cs typeface="Arial" panose="020B0604020202020204" pitchFamily="34" charset="0"/>
              </a:rPr>
              <a:t>Si possible</a:t>
            </a:r>
            <a:r>
              <a:rPr lang="fr-FR" dirty="0">
                <a:latin typeface="Arial" panose="020B0604020202020204" pitchFamily="34" charset="0"/>
                <a:cs typeface="Arial" panose="020B0604020202020204" pitchFamily="34" charset="0"/>
              </a:rPr>
              <a:t>, unifier le numéro de code produit </a:t>
            </a:r>
            <a:r>
              <a:rPr lang="fr-FR" dirty="0" err="1">
                <a:latin typeface="Arial" panose="020B0604020202020204" pitchFamily="34" charset="0"/>
                <a:cs typeface="Arial" panose="020B0604020202020204" pitchFamily="34" charset="0"/>
              </a:rPr>
              <a:t>erp</a:t>
            </a:r>
            <a:r>
              <a:rPr lang="fr-FR" dirty="0">
                <a:latin typeface="Arial" panose="020B0604020202020204" pitchFamily="34" charset="0"/>
                <a:cs typeface="Arial" panose="020B0604020202020204" pitchFamily="34" charset="0"/>
              </a:rPr>
              <a:t> et </a:t>
            </a:r>
            <a:r>
              <a:rPr lang="fr-FR" dirty="0" err="1">
                <a:latin typeface="Arial" panose="020B0604020202020204" pitchFamily="34" charset="0"/>
                <a:cs typeface="Arial" panose="020B0604020202020204" pitchFamily="34" charset="0"/>
              </a:rPr>
              <a:t>sku</a:t>
            </a:r>
            <a:r>
              <a:rPr lang="fr-FR" dirty="0">
                <a:latin typeface="Arial" panose="020B0604020202020204" pitchFamily="34" charset="0"/>
                <a:cs typeface="Arial" panose="020B0604020202020204" pitchFamily="34" charset="0"/>
              </a:rPr>
              <a:t>; et fusionner les tables.</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 Créer une Table </a:t>
            </a:r>
            <a:r>
              <a:rPr lang="fr-FR" dirty="0" err="1">
                <a:latin typeface="Arial" panose="020B0604020202020204" pitchFamily="34" charset="0"/>
                <a:cs typeface="Arial" panose="020B0604020202020204" pitchFamily="34" charset="0"/>
              </a:rPr>
              <a:t>attachment</a:t>
            </a:r>
            <a:r>
              <a:rPr lang="fr-FR" dirty="0">
                <a:latin typeface="Arial" panose="020B0604020202020204" pitchFamily="34" charset="0"/>
                <a:cs typeface="Arial" panose="020B0604020202020204" pitchFamily="34" charset="0"/>
              </a:rPr>
              <a:t> à part.</a:t>
            </a:r>
          </a:p>
          <a:p>
            <a:r>
              <a:rPr lang="fr-FR" dirty="0">
                <a:latin typeface="Arial" panose="020B0604020202020204" pitchFamily="34" charset="0"/>
                <a:cs typeface="Arial" panose="020B0604020202020204" pitchFamily="34" charset="0"/>
              </a:rPr>
              <a:t>5. </a:t>
            </a:r>
            <a:r>
              <a:rPr lang="fr-FR" b="1" dirty="0">
                <a:latin typeface="Arial" panose="020B0604020202020204" pitchFamily="34" charset="0"/>
                <a:cs typeface="Arial" panose="020B0604020202020204" pitchFamily="34" charset="0"/>
              </a:rPr>
              <a:t>Surveiller et Nettoyer les données régulièrement</a:t>
            </a:r>
          </a:p>
        </p:txBody>
      </p:sp>
      <p:sp>
        <p:nvSpPr>
          <p:cNvPr id="3" name="Espace réservé du numéro de diapositive 2">
            <a:extLst>
              <a:ext uri="{FF2B5EF4-FFF2-40B4-BE49-F238E27FC236}">
                <a16:creationId xmlns:a16="http://schemas.microsoft.com/office/drawing/2014/main" id="{65E34A28-90F7-D666-A88B-36FBF8AA6197}"/>
              </a:ext>
            </a:extLst>
          </p:cNvPr>
          <p:cNvSpPr>
            <a:spLocks noGrp="1"/>
          </p:cNvSpPr>
          <p:nvPr>
            <p:ph type="sldNum" sz="quarter" idx="12"/>
          </p:nvPr>
        </p:nvSpPr>
        <p:spPr/>
        <p:txBody>
          <a:bodyPr/>
          <a:lstStyle/>
          <a:p>
            <a:fld id="{B0F66017-734F-4A13-898B-1149712C5799}" type="slidenum">
              <a:rPr lang="fr-FR" smtClean="0"/>
              <a:t>24</a:t>
            </a:fld>
            <a:endParaRPr lang="fr-FR" dirty="0"/>
          </a:p>
        </p:txBody>
      </p:sp>
      <p:pic>
        <p:nvPicPr>
          <p:cNvPr id="2" name="Graphique 1" descr="Verre de lait cassé et renversé avec un remplissage uni">
            <a:extLst>
              <a:ext uri="{FF2B5EF4-FFF2-40B4-BE49-F238E27FC236}">
                <a16:creationId xmlns:a16="http://schemas.microsoft.com/office/drawing/2014/main" id="{B1FB1C41-0692-4756-A1CA-FE525EA34867}"/>
              </a:ext>
            </a:extLst>
          </p:cNvPr>
          <p:cNvPicPr>
            <a:picLocks noChangeAspect="1"/>
          </p:cNvPicPr>
          <p:nvPr/>
        </p:nvPicPr>
        <p:blipFill>
          <a:blip r:embed="rId2">
            <a:lum/>
            <a:extLst>
              <a:ext uri="{96DAC541-7B7A-43D3-8B79-37D633B846F1}">
                <asvg:svgBlip xmlns:asvg="http://schemas.microsoft.com/office/drawing/2016/SVG/main" r:embed="rId3"/>
              </a:ext>
            </a:extLst>
          </a:blip>
          <a:stretch>
            <a:fillRect/>
          </a:stretch>
        </p:blipFill>
        <p:spPr>
          <a:xfrm>
            <a:off x="10944000" y="1372090"/>
            <a:ext cx="548640" cy="548640"/>
          </a:xfrm>
          <a:prstGeom prst="rect">
            <a:avLst/>
          </a:prstGeom>
        </p:spPr>
      </p:pic>
    </p:spTree>
    <p:extLst>
      <p:ext uri="{BB962C8B-B14F-4D97-AF65-F5344CB8AC3E}">
        <p14:creationId xmlns:p14="http://schemas.microsoft.com/office/powerpoint/2010/main" val="176680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792B2-7859-8EB8-CDF9-D7C9C4F21C04}"/>
            </a:ext>
          </a:extLst>
        </p:cNvPr>
        <p:cNvGrpSpPr/>
        <p:nvPr/>
      </p:nvGrpSpPr>
      <p:grpSpPr>
        <a:xfrm>
          <a:off x="0" y="0"/>
          <a:ext cx="0" cy="0"/>
          <a:chOff x="0" y="0"/>
          <a:chExt cx="0" cy="0"/>
        </a:xfrm>
      </p:grpSpPr>
      <p:sp>
        <p:nvSpPr>
          <p:cNvPr id="6" name="Titre 5">
            <a:extLst>
              <a:ext uri="{FF2B5EF4-FFF2-40B4-BE49-F238E27FC236}">
                <a16:creationId xmlns:a16="http://schemas.microsoft.com/office/drawing/2014/main" id="{5520D73C-76D2-D0DD-0B1D-BAFEDEFFA7ED}"/>
              </a:ext>
            </a:extLst>
          </p:cNvPr>
          <p:cNvSpPr>
            <a:spLocks noGrp="1"/>
          </p:cNvSpPr>
          <p:nvPr>
            <p:ph type="title"/>
          </p:nvPr>
        </p:nvSpPr>
        <p:spPr/>
        <p:txBody>
          <a:bodyPr>
            <a:normAutofit/>
          </a:bodyPr>
          <a:lstStyle/>
          <a:p>
            <a:r>
              <a:rPr lang="fr-FR" sz="2800" dirty="0"/>
              <a:t>Merci !</a:t>
            </a:r>
          </a:p>
        </p:txBody>
      </p:sp>
      <p:sp>
        <p:nvSpPr>
          <p:cNvPr id="5" name="Espace réservé du contenu 4">
            <a:extLst>
              <a:ext uri="{FF2B5EF4-FFF2-40B4-BE49-F238E27FC236}">
                <a16:creationId xmlns:a16="http://schemas.microsoft.com/office/drawing/2014/main" id="{BB033BB0-A17D-BC9D-01F4-75D62C73EFBD}"/>
              </a:ext>
            </a:extLst>
          </p:cNvPr>
          <p:cNvSpPr>
            <a:spLocks noGrp="1"/>
          </p:cNvSpPr>
          <p:nvPr>
            <p:ph idx="1"/>
          </p:nvPr>
        </p:nvSpPr>
        <p:spPr/>
        <p:txBody>
          <a:bodyPr anchor="ctr" anchorCtr="1">
            <a:normAutofit/>
          </a:bodyPr>
          <a:lstStyle/>
          <a:p>
            <a:pPr marL="0" indent="0">
              <a:buNone/>
            </a:pPr>
            <a:r>
              <a:rPr lang="fr-FR" sz="4800" dirty="0"/>
              <a:t>Merci !</a:t>
            </a:r>
          </a:p>
        </p:txBody>
      </p:sp>
      <p:sp>
        <p:nvSpPr>
          <p:cNvPr id="4" name="Espace réservé du numéro de diapositive 3">
            <a:extLst>
              <a:ext uri="{FF2B5EF4-FFF2-40B4-BE49-F238E27FC236}">
                <a16:creationId xmlns:a16="http://schemas.microsoft.com/office/drawing/2014/main" id="{0B181342-90D0-9965-3783-C87C37C0ADD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F9AEC7-A66D-4E7D-85F8-2F7C4FF17DE0}" type="slidenum">
              <a:rPr lang="fr-FR"/>
              <a:t>25</a:t>
            </a:fld>
            <a:endParaRPr lang="fr-FR" dirty="0"/>
          </a:p>
        </p:txBody>
      </p:sp>
    </p:spTree>
    <p:extLst>
      <p:ext uri="{BB962C8B-B14F-4D97-AF65-F5344CB8AC3E}">
        <p14:creationId xmlns:p14="http://schemas.microsoft.com/office/powerpoint/2010/main" val="335508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BE095-D8CB-E7EF-EBC3-DD0FDA4CC15B}"/>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99D965D8-17E4-5ACB-DD46-F3EE52376AE4}"/>
              </a:ext>
            </a:extLst>
          </p:cNvPr>
          <p:cNvSpPr>
            <a:spLocks noGrp="1"/>
          </p:cNvSpPr>
          <p:nvPr>
            <p:ph type="title"/>
          </p:nvPr>
        </p:nvSpPr>
        <p:spPr/>
        <p:txBody>
          <a:bodyPr/>
          <a:lstStyle/>
          <a:p>
            <a:r>
              <a:rPr lang="fr-FR" dirty="0"/>
              <a:t>ANNEXE</a:t>
            </a:r>
          </a:p>
        </p:txBody>
      </p:sp>
      <p:sp>
        <p:nvSpPr>
          <p:cNvPr id="6" name="Espace réservé du texte 5">
            <a:extLst>
              <a:ext uri="{FF2B5EF4-FFF2-40B4-BE49-F238E27FC236}">
                <a16:creationId xmlns:a16="http://schemas.microsoft.com/office/drawing/2014/main" id="{B6821384-C0B2-539B-167D-7EDE361B19D0}"/>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3189D9E2-CFF0-2FE2-AF9F-F745963DBD5B}"/>
              </a:ext>
            </a:extLst>
          </p:cNvPr>
          <p:cNvSpPr>
            <a:spLocks noGrp="1"/>
          </p:cNvSpPr>
          <p:nvPr>
            <p:ph type="sldNum" sz="quarter" idx="12"/>
          </p:nvPr>
        </p:nvSpPr>
        <p:spPr/>
        <p:txBody>
          <a:bodyPr/>
          <a:lstStyle/>
          <a:p>
            <a:pPr rtl="0"/>
            <a:fld id="{7DC1BBB0-96F0-4077-A278-0F3FB5C104D3}" type="slidenum">
              <a:rPr lang="fr-FR" noProof="0" smtClean="0"/>
              <a:t>26</a:t>
            </a:fld>
            <a:endParaRPr lang="fr-FR" noProof="0" dirty="0"/>
          </a:p>
        </p:txBody>
      </p:sp>
    </p:spTree>
    <p:extLst>
      <p:ext uri="{BB962C8B-B14F-4D97-AF65-F5344CB8AC3E}">
        <p14:creationId xmlns:p14="http://schemas.microsoft.com/office/powerpoint/2010/main" val="393936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2027D7-BD3F-21BF-E778-FED5E9C34E1E}"/>
              </a:ext>
            </a:extLst>
          </p:cNvPr>
          <p:cNvSpPr>
            <a:spLocks noGrp="1"/>
          </p:cNvSpPr>
          <p:nvPr>
            <p:ph type="title"/>
          </p:nvPr>
        </p:nvSpPr>
        <p:spPr/>
        <p:txBody>
          <a:bodyPr/>
          <a:lstStyle/>
          <a:p>
            <a:r>
              <a:rPr lang="fr-FR" dirty="0"/>
              <a:t>Complément : Analyser les impacts des différents nettoyages</a:t>
            </a:r>
          </a:p>
        </p:txBody>
      </p:sp>
      <p:sp>
        <p:nvSpPr>
          <p:cNvPr id="4" name="Espace réservé du numéro de diapositive 3">
            <a:extLst>
              <a:ext uri="{FF2B5EF4-FFF2-40B4-BE49-F238E27FC236}">
                <a16:creationId xmlns:a16="http://schemas.microsoft.com/office/drawing/2014/main" id="{14B7C388-2D63-3884-9447-D89161F544A5}"/>
              </a:ext>
            </a:extLst>
          </p:cNvPr>
          <p:cNvSpPr>
            <a:spLocks noGrp="1"/>
          </p:cNvSpPr>
          <p:nvPr>
            <p:ph type="sldNum" sz="quarter" idx="12"/>
          </p:nvPr>
        </p:nvSpPr>
        <p:spPr/>
        <p:txBody>
          <a:bodyPr/>
          <a:lstStyle/>
          <a:p>
            <a:pPr rtl="0"/>
            <a:fld id="{7DC1BBB0-96F0-4077-A278-0F3FB5C104D3}" type="slidenum">
              <a:rPr lang="fr-FR" noProof="0" smtClean="0"/>
              <a:t>27</a:t>
            </a:fld>
            <a:endParaRPr lang="fr-FR" noProof="0"/>
          </a:p>
        </p:txBody>
      </p:sp>
      <p:sp>
        <p:nvSpPr>
          <p:cNvPr id="7" name="Rectangle : coins arrondis 6">
            <a:extLst>
              <a:ext uri="{FF2B5EF4-FFF2-40B4-BE49-F238E27FC236}">
                <a16:creationId xmlns:a16="http://schemas.microsoft.com/office/drawing/2014/main" id="{5C20DE71-28A9-38F1-F8ED-E4074C7D4D11}"/>
              </a:ext>
            </a:extLst>
          </p:cNvPr>
          <p:cNvSpPr/>
          <p:nvPr/>
        </p:nvSpPr>
        <p:spPr>
          <a:xfrm>
            <a:off x="432000" y="1484783"/>
            <a:ext cx="4798316" cy="22344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normAutofit fontScale="77500" lnSpcReduction="20000"/>
          </a:bodyPr>
          <a:lstStyle/>
          <a:p>
            <a:r>
              <a:rPr lang="fr-FR" sz="2300" b="1" u="sng" dirty="0"/>
              <a:t>CA : 143 505.1 € TTC</a:t>
            </a:r>
          </a:p>
          <a:p>
            <a:r>
              <a:rPr lang="fr-FR" sz="1700" u="sng" dirty="0"/>
              <a:t>. 2 lignes sans SKU non vide : </a:t>
            </a:r>
            <a:br>
              <a:rPr lang="fr-FR" sz="1700" dirty="0"/>
            </a:br>
            <a:r>
              <a:rPr lang="fr-FR" sz="1700" dirty="0"/>
              <a:t>données de ventes négatives </a:t>
            </a:r>
            <a:r>
              <a:rPr lang="fr-FR" sz="1700" dirty="0" err="1"/>
              <a:t>abérrantes</a:t>
            </a:r>
            <a:r>
              <a:rPr lang="fr-FR" sz="1700" dirty="0"/>
              <a:t>, PAS DE PRIX dans ERP=&gt; Impact non mesurable</a:t>
            </a:r>
          </a:p>
          <a:p>
            <a:endParaRPr lang="fr-FR" sz="1700" dirty="0"/>
          </a:p>
          <a:p>
            <a:r>
              <a:rPr lang="fr-FR" sz="1700" u="sng" dirty="0"/>
              <a:t>. Bon cadeau : </a:t>
            </a:r>
            <a:br>
              <a:rPr lang="fr-FR" sz="1700" dirty="0"/>
            </a:br>
            <a:r>
              <a:rPr lang="fr-FR" sz="1700" dirty="0"/>
              <a:t>7 ventes à 25 euros =&gt; 175 € non comptés dans le CA des boissons 143 505 € (0,12%).</a:t>
            </a:r>
          </a:p>
          <a:p>
            <a:endParaRPr lang="fr-FR" sz="1700" dirty="0"/>
          </a:p>
          <a:p>
            <a:r>
              <a:rPr lang="fr-FR" sz="1700" u="sng" dirty="0"/>
              <a:t>. 111 lignes </a:t>
            </a:r>
            <a:r>
              <a:rPr lang="fr-FR" sz="1700" u="sng" dirty="0" err="1"/>
              <a:t>indeterminées</a:t>
            </a:r>
            <a:r>
              <a:rPr lang="fr-FR" sz="1700" u="sng" dirty="0"/>
              <a:t> avec </a:t>
            </a:r>
            <a:r>
              <a:rPr lang="fr-FR" sz="1700" u="sng" dirty="0" err="1"/>
              <a:t>product_id</a:t>
            </a:r>
            <a:r>
              <a:rPr lang="fr-FR" sz="1700" u="sng" dirty="0"/>
              <a:t> sans </a:t>
            </a:r>
            <a:r>
              <a:rPr lang="fr-FR" sz="1700" u="sng" dirty="0" err="1"/>
              <a:t>id_web</a:t>
            </a:r>
            <a:endParaRPr lang="fr-FR" sz="1700" u="sng" dirty="0"/>
          </a:p>
          <a:p>
            <a:r>
              <a:rPr lang="fr-FR" sz="1700" dirty="0"/>
              <a:t>=&gt; pas de ventes connues, pas d’impact</a:t>
            </a:r>
          </a:p>
        </p:txBody>
      </p:sp>
      <p:sp>
        <p:nvSpPr>
          <p:cNvPr id="8" name="Rectangle : coins arrondis 7">
            <a:extLst>
              <a:ext uri="{FF2B5EF4-FFF2-40B4-BE49-F238E27FC236}">
                <a16:creationId xmlns:a16="http://schemas.microsoft.com/office/drawing/2014/main" id="{5FC27882-E4B2-1E99-94F4-0DD187B8E8D6}"/>
              </a:ext>
            </a:extLst>
          </p:cNvPr>
          <p:cNvSpPr/>
          <p:nvPr/>
        </p:nvSpPr>
        <p:spPr>
          <a:xfrm>
            <a:off x="432000" y="3933057"/>
            <a:ext cx="4798316" cy="21613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normAutofit lnSpcReduction="10000"/>
          </a:bodyPr>
          <a:lstStyle/>
          <a:p>
            <a:r>
              <a:rPr lang="fr-FR" b="1" u="sng" dirty="0"/>
              <a:t>Ventes : 5 744 boissons</a:t>
            </a:r>
          </a:p>
          <a:p>
            <a:r>
              <a:rPr lang="fr-FR" sz="1300" u="sng" dirty="0"/>
              <a:t>. 2 lignes sans SKU non vide : </a:t>
            </a:r>
            <a:br>
              <a:rPr lang="fr-FR" sz="1300" dirty="0"/>
            </a:br>
            <a:r>
              <a:rPr lang="fr-FR" sz="1300" dirty="0"/>
              <a:t>73 ventes négatives (au lieu de positive ?) non comptées, </a:t>
            </a:r>
            <a:br>
              <a:rPr lang="fr-FR" sz="1300" dirty="0"/>
            </a:br>
            <a:r>
              <a:rPr lang="fr-FR" sz="1300" dirty="0"/>
              <a:t>sur un total de 5744 (1,27%)</a:t>
            </a:r>
            <a:br>
              <a:rPr lang="fr-FR" sz="1300" dirty="0"/>
            </a:br>
            <a:endParaRPr lang="fr-FR" sz="1300" dirty="0"/>
          </a:p>
          <a:p>
            <a:r>
              <a:rPr lang="fr-FR" sz="1300" u="sng" dirty="0"/>
              <a:t>.Bon cadeaux non pris en comptes : (7)</a:t>
            </a:r>
            <a:br>
              <a:rPr lang="fr-FR" sz="1300" u="sng" dirty="0"/>
            </a:br>
            <a:endParaRPr lang="fr-FR" sz="1300" u="sng" dirty="0"/>
          </a:p>
          <a:p>
            <a:r>
              <a:rPr lang="fr-FR" sz="1300" u="sng" dirty="0"/>
              <a:t>.111 lignes </a:t>
            </a:r>
            <a:r>
              <a:rPr lang="fr-FR" sz="1300" u="sng" dirty="0" err="1"/>
              <a:t>indeterminées</a:t>
            </a:r>
            <a:r>
              <a:rPr lang="fr-FR" sz="1300" u="sng" dirty="0"/>
              <a:t> avec </a:t>
            </a:r>
            <a:r>
              <a:rPr lang="fr-FR" sz="1300" u="sng" dirty="0" err="1"/>
              <a:t>product_id</a:t>
            </a:r>
            <a:r>
              <a:rPr lang="fr-FR" sz="1300" u="sng" dirty="0"/>
              <a:t> sans </a:t>
            </a:r>
            <a:r>
              <a:rPr lang="fr-FR" sz="1300" u="sng" dirty="0" err="1"/>
              <a:t>id_web</a:t>
            </a:r>
            <a:endParaRPr lang="fr-FR" sz="1300" u="sng" dirty="0"/>
          </a:p>
          <a:p>
            <a:r>
              <a:rPr lang="fr-FR" sz="1300" dirty="0"/>
              <a:t>=&gt; pas de ventes connues, pas d’impact</a:t>
            </a:r>
          </a:p>
          <a:p>
            <a:endParaRPr lang="fr-FR" dirty="0"/>
          </a:p>
          <a:p>
            <a:endParaRPr lang="fr-FR" dirty="0"/>
          </a:p>
        </p:txBody>
      </p:sp>
      <p:sp>
        <p:nvSpPr>
          <p:cNvPr id="9" name="Rectangle : coins arrondis 8">
            <a:extLst>
              <a:ext uri="{FF2B5EF4-FFF2-40B4-BE49-F238E27FC236}">
                <a16:creationId xmlns:a16="http://schemas.microsoft.com/office/drawing/2014/main" id="{5A7B56D4-9F97-7C37-917C-86502CE8BEDC}"/>
              </a:ext>
            </a:extLst>
          </p:cNvPr>
          <p:cNvSpPr/>
          <p:nvPr/>
        </p:nvSpPr>
        <p:spPr>
          <a:xfrm>
            <a:off x="6454452" y="1484783"/>
            <a:ext cx="5184576" cy="2234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normAutofit fontScale="55000" lnSpcReduction="20000"/>
          </a:bodyPr>
          <a:lstStyle/>
          <a:p>
            <a:r>
              <a:rPr lang="fr-FR" sz="3300" b="1" u="sng" dirty="0"/>
              <a:t>Stocks : 16 717 </a:t>
            </a:r>
            <a:r>
              <a:rPr lang="fr-FR" sz="3300" b="1" u="sng" dirty="0" err="1"/>
              <a:t>boisssons</a:t>
            </a:r>
            <a:r>
              <a:rPr lang="fr-FR" sz="3300" b="1" u="sng" dirty="0"/>
              <a:t> (27 7022.17€ TTC)</a:t>
            </a:r>
          </a:p>
          <a:p>
            <a:r>
              <a:rPr lang="fr-FR" sz="2200" u="sng" dirty="0"/>
              <a:t>.dans </a:t>
            </a:r>
            <a:r>
              <a:rPr lang="fr-FR" sz="2200" u="sng" dirty="0" err="1"/>
              <a:t>df_erp</a:t>
            </a:r>
            <a:r>
              <a:rPr lang="fr-FR" sz="2200" u="sng" dirty="0"/>
              <a:t> : </a:t>
            </a:r>
            <a:br>
              <a:rPr lang="fr-FR" sz="2200" dirty="0"/>
            </a:br>
            <a:r>
              <a:rPr lang="fr-FR" sz="2200" dirty="0"/>
              <a:t>17 811 divers articles (pour 298 555.76  € TTC)</a:t>
            </a:r>
          </a:p>
          <a:p>
            <a:endParaRPr lang="fr-FR" sz="2200" dirty="0"/>
          </a:p>
          <a:p>
            <a:r>
              <a:rPr lang="fr-FR" sz="2200" dirty="0"/>
              <a:t>.</a:t>
            </a:r>
            <a:r>
              <a:rPr lang="fr-FR" sz="2200" u="sng" dirty="0"/>
              <a:t>Correction de stocks négatifs </a:t>
            </a:r>
            <a:br>
              <a:rPr lang="fr-FR" sz="2200" u="sng" dirty="0"/>
            </a:br>
            <a:r>
              <a:rPr lang="fr-FR" sz="2200" dirty="0"/>
              <a:t>(-11) mis à zéro sur 16 717 (0,06%)</a:t>
            </a:r>
          </a:p>
          <a:p>
            <a:endParaRPr lang="fr-FR" sz="2200" dirty="0"/>
          </a:p>
          <a:p>
            <a:r>
              <a:rPr lang="fr-FR" sz="2200" u="sng" dirty="0"/>
              <a:t>.Bon cadeau non pris en compte (23)</a:t>
            </a:r>
          </a:p>
          <a:p>
            <a:endParaRPr lang="fr-FR" sz="2200" dirty="0"/>
          </a:p>
          <a:p>
            <a:r>
              <a:rPr lang="fr-FR" sz="2200" u="sng" dirty="0"/>
              <a:t>.111 lignes avec </a:t>
            </a:r>
            <a:r>
              <a:rPr lang="fr-FR" sz="2200" u="sng" dirty="0" err="1"/>
              <a:t>product_id</a:t>
            </a:r>
            <a:r>
              <a:rPr lang="fr-FR" sz="2200" u="sng" dirty="0"/>
              <a:t> sans </a:t>
            </a:r>
            <a:r>
              <a:rPr lang="fr-FR" sz="2200" u="sng" dirty="0" err="1"/>
              <a:t>id_web</a:t>
            </a:r>
            <a:r>
              <a:rPr lang="fr-FR" sz="2200" u="sng" dirty="0"/>
              <a:t> :</a:t>
            </a:r>
          </a:p>
          <a:p>
            <a:r>
              <a:rPr lang="fr-FR" sz="2200" dirty="0"/>
              <a:t>	1082 stocks 6,08% (</a:t>
            </a:r>
            <a:r>
              <a:rPr lang="fr-FR" sz="2200" dirty="0" err="1"/>
              <a:t>boissons+indeterminés</a:t>
            </a:r>
            <a:r>
              <a:rPr lang="fr-FR" sz="2200" dirty="0"/>
              <a:t>)</a:t>
            </a:r>
          </a:p>
          <a:p>
            <a:r>
              <a:rPr lang="fr-FR" sz="2200" dirty="0"/>
              <a:t>	21 299,59 € TTC 7,14% (</a:t>
            </a:r>
            <a:r>
              <a:rPr lang="fr-FR" sz="2200" dirty="0" err="1"/>
              <a:t>boissons+indeterminés</a:t>
            </a:r>
            <a:r>
              <a:rPr lang="fr-FR" dirty="0"/>
              <a:t>)</a:t>
            </a:r>
          </a:p>
        </p:txBody>
      </p:sp>
      <p:sp>
        <p:nvSpPr>
          <p:cNvPr id="10" name="Rectangle : coins arrondis 9">
            <a:extLst>
              <a:ext uri="{FF2B5EF4-FFF2-40B4-BE49-F238E27FC236}">
                <a16:creationId xmlns:a16="http://schemas.microsoft.com/office/drawing/2014/main" id="{D4566261-C30D-0F50-4EF7-E26E69A8E0CD}"/>
              </a:ext>
            </a:extLst>
          </p:cNvPr>
          <p:cNvSpPr/>
          <p:nvPr/>
        </p:nvSpPr>
        <p:spPr>
          <a:xfrm>
            <a:off x="6454452" y="3933056"/>
            <a:ext cx="5184576" cy="21613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normAutofit/>
          </a:bodyPr>
          <a:lstStyle/>
          <a:p>
            <a:r>
              <a:rPr lang="fr-FR" b="1" u="sng" dirty="0"/>
              <a:t>Taux de marge :</a:t>
            </a:r>
          </a:p>
          <a:p>
            <a:r>
              <a:rPr lang="fr-FR" sz="1300" u="sng" dirty="0"/>
              <a:t>.111 lignes avec </a:t>
            </a:r>
            <a:r>
              <a:rPr lang="fr-FR" sz="1300" u="sng" dirty="0" err="1"/>
              <a:t>product_id</a:t>
            </a:r>
            <a:r>
              <a:rPr lang="fr-FR" sz="1300" u="sng" dirty="0"/>
              <a:t> sans </a:t>
            </a:r>
            <a:r>
              <a:rPr lang="fr-FR" sz="1300" u="sng" dirty="0" err="1"/>
              <a:t>id_web</a:t>
            </a:r>
            <a:r>
              <a:rPr lang="fr-FR" sz="1300" u="sng" dirty="0"/>
              <a:t> :</a:t>
            </a:r>
            <a:br>
              <a:rPr lang="fr-FR" sz="1300" u="sng" dirty="0"/>
            </a:br>
            <a:r>
              <a:rPr lang="fr-FR" sz="1300" dirty="0"/>
              <a:t>influence non prise en compte dans les moyennes</a:t>
            </a:r>
          </a:p>
          <a:p>
            <a:endParaRPr lang="fr-FR" sz="1300" dirty="0"/>
          </a:p>
          <a:p>
            <a:r>
              <a:rPr lang="fr-FR" sz="1300" u="sng" dirty="0"/>
              <a:t>. Impact de la ligne avec TM négatif (ventes à 0, PP ok):</a:t>
            </a:r>
          </a:p>
          <a:p>
            <a:r>
              <a:rPr lang="fr-FR" sz="1300" dirty="0"/>
              <a:t>	impact corrigé pour le Taux de Marge</a:t>
            </a:r>
            <a:br>
              <a:rPr lang="fr-FR" sz="1300" dirty="0"/>
            </a:br>
            <a:r>
              <a:rPr lang="fr-FR" sz="1300" dirty="0"/>
              <a:t>	influence faible sur prix moyen de Champagne</a:t>
            </a:r>
            <a:br>
              <a:rPr lang="fr-FR" sz="1300" dirty="0"/>
            </a:br>
            <a:r>
              <a:rPr lang="fr-FR" sz="1300" dirty="0"/>
              <a:t>	influence nulle sur CA, ventes et stocks</a:t>
            </a:r>
          </a:p>
          <a:p>
            <a:endParaRPr lang="fr-FR" dirty="0"/>
          </a:p>
          <a:p>
            <a:endParaRPr lang="fr-FR" dirty="0"/>
          </a:p>
        </p:txBody>
      </p:sp>
    </p:spTree>
    <p:extLst>
      <p:ext uri="{BB962C8B-B14F-4D97-AF65-F5344CB8AC3E}">
        <p14:creationId xmlns:p14="http://schemas.microsoft.com/office/powerpoint/2010/main" val="230835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2D117D9-D425-8EE2-F06E-D390649F0134}"/>
              </a:ext>
            </a:extLst>
          </p:cNvPr>
          <p:cNvSpPr>
            <a:spLocks noGrp="1"/>
          </p:cNvSpPr>
          <p:nvPr>
            <p:ph type="sldNum" sz="quarter" idx="11"/>
          </p:nvPr>
        </p:nvSpPr>
        <p:spPr/>
        <p:txBody>
          <a:bodyPr/>
          <a:lstStyle/>
          <a:p>
            <a:fld id="{97BE94E5-D1D4-4B51-959F-E35859E4D0B0}" type="slidenum">
              <a:rPr lang="fr-FR" smtClean="0"/>
              <a:t>28</a:t>
            </a:fld>
            <a:endParaRPr lang="fr-FR" dirty="0"/>
          </a:p>
        </p:txBody>
      </p:sp>
      <p:sp>
        <p:nvSpPr>
          <p:cNvPr id="4" name="Titre 1">
            <a:extLst>
              <a:ext uri="{FF2B5EF4-FFF2-40B4-BE49-F238E27FC236}">
                <a16:creationId xmlns:a16="http://schemas.microsoft.com/office/drawing/2014/main" id="{24B1660B-05E2-7BE2-06BD-9818FEF62759}"/>
              </a:ext>
            </a:extLst>
          </p:cNvPr>
          <p:cNvSpPr>
            <a:spLocks noGrp="1"/>
          </p:cNvSpPr>
          <p:nvPr>
            <p:ph type="title"/>
          </p:nvPr>
        </p:nvSpPr>
        <p:spPr>
          <a:xfrm>
            <a:off x="234752" y="178459"/>
            <a:ext cx="7587852" cy="478234"/>
          </a:xfrm>
        </p:spPr>
        <p:txBody>
          <a:bodyPr>
            <a:normAutofit fontScale="90000"/>
          </a:bodyPr>
          <a:lstStyle/>
          <a:p>
            <a:r>
              <a:rPr lang="fr-FR" dirty="0"/>
              <a:t>III.F – Les taux de marge : Complément : Top/Flop</a:t>
            </a:r>
          </a:p>
        </p:txBody>
      </p:sp>
      <p:cxnSp>
        <p:nvCxnSpPr>
          <p:cNvPr id="5" name="Straight Connector 28">
            <a:extLst>
              <a:ext uri="{FF2B5EF4-FFF2-40B4-BE49-F238E27FC236}">
                <a16:creationId xmlns:a16="http://schemas.microsoft.com/office/drawing/2014/main" id="{11E70D58-F279-CDD1-1D1A-9C3F5403E0F6}"/>
              </a:ext>
            </a:extLst>
          </p:cNvPr>
          <p:cNvCxnSpPr>
            <a:cxnSpLocks/>
          </p:cNvCxnSpPr>
          <p:nvPr/>
        </p:nvCxnSpPr>
        <p:spPr>
          <a:xfrm flipV="1">
            <a:off x="234752" y="656693"/>
            <a:ext cx="7587852" cy="8373"/>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 name="Image 5">
            <a:extLst>
              <a:ext uri="{FF2B5EF4-FFF2-40B4-BE49-F238E27FC236}">
                <a16:creationId xmlns:a16="http://schemas.microsoft.com/office/drawing/2014/main" id="{144C3A6C-5A8C-97AA-88EC-F04C3BB1AB52}"/>
              </a:ext>
            </a:extLst>
          </p:cNvPr>
          <p:cNvPicPr>
            <a:picLocks noChangeAspect="1"/>
          </p:cNvPicPr>
          <p:nvPr/>
        </p:nvPicPr>
        <p:blipFill>
          <a:blip r:embed="rId3"/>
          <a:srcRect/>
          <a:stretch/>
        </p:blipFill>
        <p:spPr>
          <a:xfrm>
            <a:off x="115319" y="917096"/>
            <a:ext cx="3680000" cy="2567619"/>
          </a:xfrm>
          <a:prstGeom prst="rect">
            <a:avLst/>
          </a:prstGeom>
          <a:ln w="22225">
            <a:solidFill>
              <a:srgbClr val="990000"/>
            </a:solidFill>
          </a:ln>
        </p:spPr>
      </p:pic>
      <p:sp>
        <p:nvSpPr>
          <p:cNvPr id="11" name="Rectangle : coins arrondis 10">
            <a:extLst>
              <a:ext uri="{FF2B5EF4-FFF2-40B4-BE49-F238E27FC236}">
                <a16:creationId xmlns:a16="http://schemas.microsoft.com/office/drawing/2014/main" id="{E3A66564-25B2-7833-91FC-850A003E174A}"/>
              </a:ext>
            </a:extLst>
          </p:cNvPr>
          <p:cNvSpPr/>
          <p:nvPr/>
        </p:nvSpPr>
        <p:spPr>
          <a:xfrm>
            <a:off x="3869464" y="826529"/>
            <a:ext cx="1711034" cy="2556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u="sng" dirty="0"/>
              <a:t>Taux de marge (TM) Global :</a:t>
            </a:r>
          </a:p>
          <a:p>
            <a:pPr algn="ctr"/>
            <a:endParaRPr lang="fr-FR" u="sng" dirty="0"/>
          </a:p>
          <a:p>
            <a:r>
              <a:rPr lang="fr-FR" dirty="0"/>
              <a:t>TM </a:t>
            </a:r>
            <a:r>
              <a:rPr lang="fr-FR" dirty="0" err="1"/>
              <a:t>moy</a:t>
            </a:r>
            <a:r>
              <a:rPr lang="fr-FR" dirty="0"/>
              <a:t> : 0.93</a:t>
            </a:r>
          </a:p>
          <a:p>
            <a:r>
              <a:rPr lang="fr-FR" dirty="0"/>
              <a:t>TM min : 0.55</a:t>
            </a:r>
          </a:p>
          <a:p>
            <a:r>
              <a:rPr lang="fr-FR" dirty="0"/>
              <a:t>TM max : 1.30  </a:t>
            </a:r>
          </a:p>
        </p:txBody>
      </p:sp>
      <p:grpSp>
        <p:nvGrpSpPr>
          <p:cNvPr id="20" name="Groupe 19">
            <a:extLst>
              <a:ext uri="{FF2B5EF4-FFF2-40B4-BE49-F238E27FC236}">
                <a16:creationId xmlns:a16="http://schemas.microsoft.com/office/drawing/2014/main" id="{C27158C0-2AC9-D74B-4F96-16081BFAEF77}"/>
              </a:ext>
            </a:extLst>
          </p:cNvPr>
          <p:cNvGrpSpPr/>
          <p:nvPr/>
        </p:nvGrpSpPr>
        <p:grpSpPr>
          <a:xfrm>
            <a:off x="90215" y="3625407"/>
            <a:ext cx="4805777" cy="2556934"/>
            <a:chOff x="173282" y="3636000"/>
            <a:chExt cx="4805777" cy="2556934"/>
          </a:xfrm>
        </p:grpSpPr>
        <p:pic>
          <p:nvPicPr>
            <p:cNvPr id="17" name="Image 16">
              <a:extLst>
                <a:ext uri="{FF2B5EF4-FFF2-40B4-BE49-F238E27FC236}">
                  <a16:creationId xmlns:a16="http://schemas.microsoft.com/office/drawing/2014/main" id="{1D38C72A-A664-A440-07E3-534B8BDDC214}"/>
                </a:ext>
              </a:extLst>
            </p:cNvPr>
            <p:cNvPicPr>
              <a:picLocks noChangeAspect="1"/>
            </p:cNvPicPr>
            <p:nvPr/>
          </p:nvPicPr>
          <p:blipFill>
            <a:blip r:embed="rId4"/>
            <a:stretch>
              <a:fillRect/>
            </a:stretch>
          </p:blipFill>
          <p:spPr>
            <a:xfrm>
              <a:off x="173282" y="3639878"/>
              <a:ext cx="3665731" cy="2553056"/>
            </a:xfrm>
            <a:prstGeom prst="rect">
              <a:avLst/>
            </a:prstGeom>
            <a:ln w="22225">
              <a:solidFill>
                <a:srgbClr val="990000"/>
              </a:solidFill>
            </a:ln>
          </p:spPr>
        </p:pic>
        <p:pic>
          <p:nvPicPr>
            <p:cNvPr id="19" name="Image 18">
              <a:extLst>
                <a:ext uri="{FF2B5EF4-FFF2-40B4-BE49-F238E27FC236}">
                  <a16:creationId xmlns:a16="http://schemas.microsoft.com/office/drawing/2014/main" id="{F06B56EC-D158-2072-2B98-F6F5FF4BC9E5}"/>
                </a:ext>
              </a:extLst>
            </p:cNvPr>
            <p:cNvPicPr>
              <a:picLocks noChangeAspect="1"/>
            </p:cNvPicPr>
            <p:nvPr/>
          </p:nvPicPr>
          <p:blipFill>
            <a:blip r:embed="rId5"/>
            <a:srcRect l="16329" t="-1182" r="1517" b="-3949"/>
            <a:stretch/>
          </p:blipFill>
          <p:spPr>
            <a:xfrm>
              <a:off x="3827059" y="3636000"/>
              <a:ext cx="1152000" cy="2556000"/>
            </a:xfrm>
            <a:prstGeom prst="rect">
              <a:avLst/>
            </a:prstGeom>
            <a:solidFill>
              <a:schemeClr val="bg1"/>
            </a:solidFill>
            <a:ln w="22225">
              <a:solidFill>
                <a:srgbClr val="990000"/>
              </a:solidFill>
            </a:ln>
          </p:spPr>
        </p:pic>
      </p:grpSp>
      <p:grpSp>
        <p:nvGrpSpPr>
          <p:cNvPr id="36" name="Groupe 35">
            <a:extLst>
              <a:ext uri="{FF2B5EF4-FFF2-40B4-BE49-F238E27FC236}">
                <a16:creationId xmlns:a16="http://schemas.microsoft.com/office/drawing/2014/main" id="{042F65F4-309A-E3C0-6791-C5D67C854A41}"/>
              </a:ext>
            </a:extLst>
          </p:cNvPr>
          <p:cNvGrpSpPr/>
          <p:nvPr/>
        </p:nvGrpSpPr>
        <p:grpSpPr>
          <a:xfrm>
            <a:off x="5665617" y="1067111"/>
            <a:ext cx="6513940" cy="4608214"/>
            <a:chOff x="5501603" y="1594586"/>
            <a:chExt cx="6513940" cy="4608214"/>
          </a:xfrm>
        </p:grpSpPr>
        <p:grpSp>
          <p:nvGrpSpPr>
            <p:cNvPr id="33" name="Groupe 32">
              <a:extLst>
                <a:ext uri="{FF2B5EF4-FFF2-40B4-BE49-F238E27FC236}">
                  <a16:creationId xmlns:a16="http://schemas.microsoft.com/office/drawing/2014/main" id="{C7209695-B27D-BF74-D10B-ACB3AFBC1C00}"/>
                </a:ext>
              </a:extLst>
            </p:cNvPr>
            <p:cNvGrpSpPr/>
            <p:nvPr/>
          </p:nvGrpSpPr>
          <p:grpSpPr>
            <a:xfrm>
              <a:off x="5501603" y="1594586"/>
              <a:ext cx="6513940" cy="4608214"/>
              <a:chOff x="5501603" y="1594586"/>
              <a:chExt cx="6513940" cy="4608214"/>
            </a:xfrm>
          </p:grpSpPr>
          <p:grpSp>
            <p:nvGrpSpPr>
              <p:cNvPr id="30" name="Groupe 29">
                <a:extLst>
                  <a:ext uri="{FF2B5EF4-FFF2-40B4-BE49-F238E27FC236}">
                    <a16:creationId xmlns:a16="http://schemas.microsoft.com/office/drawing/2014/main" id="{63847478-E3CE-3DD5-E5F9-F3DF576AEFAB}"/>
                  </a:ext>
                </a:extLst>
              </p:cNvPr>
              <p:cNvGrpSpPr>
                <a:grpSpLocks noChangeAspect="1"/>
              </p:cNvGrpSpPr>
              <p:nvPr/>
            </p:nvGrpSpPr>
            <p:grpSpPr>
              <a:xfrm>
                <a:off x="5501603" y="1594586"/>
                <a:ext cx="6513940" cy="4608214"/>
                <a:chOff x="422036" y="842329"/>
                <a:chExt cx="7164000" cy="5068092"/>
              </a:xfrm>
            </p:grpSpPr>
            <p:sp>
              <p:nvSpPr>
                <p:cNvPr id="27" name="ZoneTexte 26">
                  <a:extLst>
                    <a:ext uri="{FF2B5EF4-FFF2-40B4-BE49-F238E27FC236}">
                      <a16:creationId xmlns:a16="http://schemas.microsoft.com/office/drawing/2014/main" id="{AEC30C26-3B48-01C4-4F69-CF18ED938642}"/>
                    </a:ext>
                  </a:extLst>
                </p:cNvPr>
                <p:cNvSpPr txBox="1"/>
                <p:nvPr/>
              </p:nvSpPr>
              <p:spPr>
                <a:xfrm>
                  <a:off x="422036" y="842329"/>
                  <a:ext cx="7164000" cy="369332"/>
                </a:xfrm>
                <a:prstGeom prst="rect">
                  <a:avLst/>
                </a:prstGeom>
                <a:solidFill>
                  <a:schemeClr val="bg1"/>
                </a:solidFill>
                <a:ln w="25400">
                  <a:solidFill>
                    <a:srgbClr val="990000"/>
                  </a:solidFill>
                </a:ln>
              </p:spPr>
              <p:txBody>
                <a:bodyPr wrap="square" rtlCol="0">
                  <a:spAutoFit/>
                </a:bodyPr>
                <a:lstStyle/>
                <a:p>
                  <a:r>
                    <a:rPr lang="fr-FR" dirty="0">
                      <a:solidFill>
                        <a:srgbClr val="990000"/>
                      </a:solidFill>
                    </a:rPr>
                    <a:t>Top10 et Flop 10 des Taux de marge</a:t>
                  </a:r>
                </a:p>
              </p:txBody>
            </p:sp>
            <p:grpSp>
              <p:nvGrpSpPr>
                <p:cNvPr id="29" name="Groupe 28">
                  <a:extLst>
                    <a:ext uri="{FF2B5EF4-FFF2-40B4-BE49-F238E27FC236}">
                      <a16:creationId xmlns:a16="http://schemas.microsoft.com/office/drawing/2014/main" id="{718D8751-F7B0-99AC-9CB3-97AB335B79F6}"/>
                    </a:ext>
                  </a:extLst>
                </p:cNvPr>
                <p:cNvGrpSpPr/>
                <p:nvPr/>
              </p:nvGrpSpPr>
              <p:grpSpPr>
                <a:xfrm>
                  <a:off x="429823" y="1218749"/>
                  <a:ext cx="7138800" cy="4691672"/>
                  <a:chOff x="429823" y="1218749"/>
                  <a:chExt cx="7138800" cy="4691672"/>
                </a:xfrm>
              </p:grpSpPr>
              <p:pic>
                <p:nvPicPr>
                  <p:cNvPr id="26" name="Image 25">
                    <a:extLst>
                      <a:ext uri="{FF2B5EF4-FFF2-40B4-BE49-F238E27FC236}">
                        <a16:creationId xmlns:a16="http://schemas.microsoft.com/office/drawing/2014/main" id="{EBDB493F-08C3-985B-6B06-8E5FA248F6A5}"/>
                      </a:ext>
                    </a:extLst>
                  </p:cNvPr>
                  <p:cNvPicPr>
                    <a:picLocks noChangeAspect="1"/>
                  </p:cNvPicPr>
                  <p:nvPr/>
                </p:nvPicPr>
                <p:blipFill>
                  <a:blip r:embed="rId6"/>
                  <a:srcRect b="53408"/>
                  <a:stretch/>
                </p:blipFill>
                <p:spPr>
                  <a:xfrm>
                    <a:off x="431417" y="1218749"/>
                    <a:ext cx="7137206" cy="2160001"/>
                  </a:xfrm>
                  <a:prstGeom prst="rect">
                    <a:avLst/>
                  </a:prstGeom>
                  <a:ln w="22225">
                    <a:solidFill>
                      <a:srgbClr val="990000"/>
                    </a:solidFill>
                  </a:ln>
                </p:spPr>
              </p:pic>
              <p:pic>
                <p:nvPicPr>
                  <p:cNvPr id="28" name="Image 27">
                    <a:extLst>
                      <a:ext uri="{FF2B5EF4-FFF2-40B4-BE49-F238E27FC236}">
                        <a16:creationId xmlns:a16="http://schemas.microsoft.com/office/drawing/2014/main" id="{C49E3DAE-25E1-F4BD-AA13-4AE3F4E2F294}"/>
                      </a:ext>
                    </a:extLst>
                  </p:cNvPr>
                  <p:cNvPicPr>
                    <a:picLocks noChangeAspect="1"/>
                  </p:cNvPicPr>
                  <p:nvPr/>
                </p:nvPicPr>
                <p:blipFill>
                  <a:blip r:embed="rId7"/>
                  <a:srcRect t="45594" b="505"/>
                  <a:stretch/>
                </p:blipFill>
                <p:spPr>
                  <a:xfrm>
                    <a:off x="429823" y="3414857"/>
                    <a:ext cx="7138800" cy="2495564"/>
                  </a:xfrm>
                  <a:prstGeom prst="rect">
                    <a:avLst/>
                  </a:prstGeom>
                  <a:ln w="22225">
                    <a:solidFill>
                      <a:srgbClr val="990000"/>
                    </a:solidFill>
                  </a:ln>
                </p:spPr>
              </p:pic>
            </p:grpSp>
          </p:grpSp>
          <p:pic>
            <p:nvPicPr>
              <p:cNvPr id="32" name="Image 31">
                <a:extLst>
                  <a:ext uri="{FF2B5EF4-FFF2-40B4-BE49-F238E27FC236}">
                    <a16:creationId xmlns:a16="http://schemas.microsoft.com/office/drawing/2014/main" id="{88405C50-6DA9-F557-E50A-8F0228AA26AC}"/>
                  </a:ext>
                </a:extLst>
              </p:cNvPr>
              <p:cNvPicPr>
                <a:picLocks noChangeAspect="1"/>
              </p:cNvPicPr>
              <p:nvPr/>
            </p:nvPicPr>
            <p:blipFill>
              <a:blip r:embed="rId8"/>
              <a:stretch>
                <a:fillRect/>
              </a:stretch>
            </p:blipFill>
            <p:spPr>
              <a:xfrm>
                <a:off x="5584277" y="3003887"/>
                <a:ext cx="1020270" cy="850225"/>
              </a:xfrm>
              <a:prstGeom prst="rect">
                <a:avLst/>
              </a:prstGeom>
              <a:ln w="22225">
                <a:solidFill>
                  <a:srgbClr val="990000"/>
                </a:solidFill>
              </a:ln>
            </p:spPr>
          </p:pic>
        </p:grpSp>
        <p:pic>
          <p:nvPicPr>
            <p:cNvPr id="35" name="Image 34">
              <a:extLst>
                <a:ext uri="{FF2B5EF4-FFF2-40B4-BE49-F238E27FC236}">
                  <a16:creationId xmlns:a16="http://schemas.microsoft.com/office/drawing/2014/main" id="{A06E579A-CB82-1B3F-0CBE-AAD487B961DD}"/>
                </a:ext>
              </a:extLst>
            </p:cNvPr>
            <p:cNvPicPr>
              <a:picLocks noChangeAspect="1"/>
            </p:cNvPicPr>
            <p:nvPr/>
          </p:nvPicPr>
          <p:blipFill>
            <a:blip r:embed="rId9"/>
            <a:stretch>
              <a:fillRect/>
            </a:stretch>
          </p:blipFill>
          <p:spPr>
            <a:xfrm>
              <a:off x="5584277" y="5327215"/>
              <a:ext cx="1012172" cy="850225"/>
            </a:xfrm>
            <a:prstGeom prst="rect">
              <a:avLst/>
            </a:prstGeom>
            <a:ln w="22225">
              <a:solidFill>
                <a:srgbClr val="990000"/>
              </a:solidFill>
            </a:ln>
          </p:spPr>
        </p:pic>
      </p:grpSp>
    </p:spTree>
    <p:extLst>
      <p:ext uri="{BB962C8B-B14F-4D97-AF65-F5344CB8AC3E}">
        <p14:creationId xmlns:p14="http://schemas.microsoft.com/office/powerpoint/2010/main" val="315262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2492B-434F-73D0-BCCA-0FDF2825A3E5}"/>
            </a:ext>
          </a:extLst>
        </p:cNvPr>
        <p:cNvGrpSpPr/>
        <p:nvPr/>
      </p:nvGrpSpPr>
      <p:grpSpPr>
        <a:xfrm>
          <a:off x="0" y="0"/>
          <a:ext cx="0" cy="0"/>
          <a:chOff x="0" y="0"/>
          <a:chExt cx="0" cy="0"/>
        </a:xfrm>
      </p:grpSpPr>
      <p:sp>
        <p:nvSpPr>
          <p:cNvPr id="4" name="Titre 1">
            <a:extLst>
              <a:ext uri="{FF2B5EF4-FFF2-40B4-BE49-F238E27FC236}">
                <a16:creationId xmlns:a16="http://schemas.microsoft.com/office/drawing/2014/main" id="{6276AFE0-38D5-2971-3C61-0E5172F65C5E}"/>
              </a:ext>
            </a:extLst>
          </p:cNvPr>
          <p:cNvSpPr>
            <a:spLocks noGrp="1"/>
          </p:cNvSpPr>
          <p:nvPr>
            <p:ph type="title"/>
          </p:nvPr>
        </p:nvSpPr>
        <p:spPr/>
        <p:txBody>
          <a:bodyPr>
            <a:normAutofit fontScale="90000"/>
          </a:bodyPr>
          <a:lstStyle/>
          <a:p>
            <a:r>
              <a:rPr lang="fr-FR" sz="2800" dirty="0"/>
              <a:t>III.F –TM-Complément : Impact détaillé</a:t>
            </a:r>
          </a:p>
        </p:txBody>
      </p:sp>
      <p:sp>
        <p:nvSpPr>
          <p:cNvPr id="3" name="Espace réservé du numéro de diapositive 2">
            <a:extLst>
              <a:ext uri="{FF2B5EF4-FFF2-40B4-BE49-F238E27FC236}">
                <a16:creationId xmlns:a16="http://schemas.microsoft.com/office/drawing/2014/main" id="{84CCCAB5-911C-0A03-4CE2-9AB38BD2A4A1}"/>
              </a:ext>
            </a:extLst>
          </p:cNvPr>
          <p:cNvSpPr>
            <a:spLocks noGrp="1"/>
          </p:cNvSpPr>
          <p:nvPr>
            <p:ph type="sldNum" sz="quarter" idx="12"/>
          </p:nvPr>
        </p:nvSpPr>
        <p:spPr/>
        <p:txBody>
          <a:bodyPr/>
          <a:lstStyle/>
          <a:p>
            <a:fld id="{188BB0F9-469C-4E2A-AD41-6B233777A90A}" type="slidenum">
              <a:rPr lang="fr-FR" smtClean="0"/>
              <a:t>29</a:t>
            </a:fld>
            <a:endParaRPr lang="fr-FR" dirty="0"/>
          </a:p>
        </p:txBody>
      </p:sp>
      <p:pic>
        <p:nvPicPr>
          <p:cNvPr id="10" name="Espace réservé du contenu 10">
            <a:extLst>
              <a:ext uri="{FF2B5EF4-FFF2-40B4-BE49-F238E27FC236}">
                <a16:creationId xmlns:a16="http://schemas.microsoft.com/office/drawing/2014/main" id="{A0E5A634-6F2C-5E11-6A31-5D8BD0BB6BE4}"/>
              </a:ext>
            </a:extLst>
          </p:cNvPr>
          <p:cNvPicPr>
            <a:picLocks noChangeAspect="1"/>
          </p:cNvPicPr>
          <p:nvPr/>
        </p:nvPicPr>
        <p:blipFill>
          <a:blip r:embed="rId3"/>
          <a:srcRect/>
          <a:stretch/>
        </p:blipFill>
        <p:spPr>
          <a:xfrm>
            <a:off x="401345" y="1288901"/>
            <a:ext cx="6055238" cy="485715"/>
          </a:xfrm>
          <a:prstGeom prst="rect">
            <a:avLst/>
          </a:prstGeom>
          <a:ln w="25400" cap="flat">
            <a:solidFill>
              <a:srgbClr val="990000"/>
            </a:solidFill>
          </a:ln>
        </p:spPr>
      </p:pic>
      <p:sp>
        <p:nvSpPr>
          <p:cNvPr id="12" name="Espace réservé du texte 7">
            <a:extLst>
              <a:ext uri="{FF2B5EF4-FFF2-40B4-BE49-F238E27FC236}">
                <a16:creationId xmlns:a16="http://schemas.microsoft.com/office/drawing/2014/main" id="{D17F1FF2-3EFE-E24B-FAA0-ED74EAE25DD8}"/>
              </a:ext>
            </a:extLst>
          </p:cNvPr>
          <p:cNvSpPr txBox="1">
            <a:spLocks/>
          </p:cNvSpPr>
          <p:nvPr/>
        </p:nvSpPr>
        <p:spPr>
          <a:xfrm>
            <a:off x="401345" y="787227"/>
            <a:ext cx="5219700" cy="431800"/>
          </a:xfrm>
          <a:prstGeom prst="rect">
            <a:avLst/>
          </a:prstGeom>
          <a:ln w="25400" cap="flat">
            <a:solidFill>
              <a:srgbClr val="990000"/>
            </a:solidFill>
          </a:ln>
        </p:spPr>
        <p:txBody>
          <a:bodyPr vert="horz" lIns="91440" tIns="45720" rIns="91440" bIns="45720" rtlCol="0">
            <a:norm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dirty="0"/>
              <a:t>Observation d’un Taux de marge négatif</a:t>
            </a:r>
          </a:p>
        </p:txBody>
      </p:sp>
      <p:sp>
        <p:nvSpPr>
          <p:cNvPr id="13" name="Espace réservé du texte 7">
            <a:extLst>
              <a:ext uri="{FF2B5EF4-FFF2-40B4-BE49-F238E27FC236}">
                <a16:creationId xmlns:a16="http://schemas.microsoft.com/office/drawing/2014/main" id="{7E5377EF-D7E0-50C0-177B-63542E2F667C}"/>
              </a:ext>
            </a:extLst>
          </p:cNvPr>
          <p:cNvSpPr txBox="1">
            <a:spLocks/>
          </p:cNvSpPr>
          <p:nvPr/>
        </p:nvSpPr>
        <p:spPr>
          <a:xfrm>
            <a:off x="401345" y="1964968"/>
            <a:ext cx="5220000" cy="432000"/>
          </a:xfrm>
          <a:prstGeom prst="rect">
            <a:avLst/>
          </a:prstGeom>
          <a:ln w="25400" cap="flat">
            <a:solidFill>
              <a:srgbClr val="990000"/>
            </a:solidFill>
          </a:ln>
        </p:spPr>
        <p:txBody>
          <a:bodyPr vert="horz" lIns="91440" tIns="45720" rIns="91440" bIns="45720" rtlCol="0" anchor="b">
            <a:normAutofit/>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r>
              <a:rPr lang="fr-FR" cap="none" dirty="0"/>
              <a:t>Probable erreur de virgule :</a:t>
            </a:r>
          </a:p>
        </p:txBody>
      </p:sp>
      <p:sp>
        <p:nvSpPr>
          <p:cNvPr id="14" name="Flèche : droite 13">
            <a:extLst>
              <a:ext uri="{FF2B5EF4-FFF2-40B4-BE49-F238E27FC236}">
                <a16:creationId xmlns:a16="http://schemas.microsoft.com/office/drawing/2014/main" id="{8A6C2C29-A49D-CA2A-CA98-996619F7F80F}"/>
              </a:ext>
            </a:extLst>
          </p:cNvPr>
          <p:cNvSpPr/>
          <p:nvPr/>
        </p:nvSpPr>
        <p:spPr>
          <a:xfrm>
            <a:off x="6321300" y="2525855"/>
            <a:ext cx="288000" cy="540000"/>
          </a:xfrm>
          <a:prstGeom prst="rightArrow">
            <a:avLst/>
          </a:prstGeom>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000" dirty="0">
              <a:solidFill>
                <a:schemeClr val="bg2"/>
              </a:solidFill>
            </a:endParaRPr>
          </a:p>
        </p:txBody>
      </p:sp>
      <p:sp>
        <p:nvSpPr>
          <p:cNvPr id="15" name="Espace réservé du texte 7">
            <a:extLst>
              <a:ext uri="{FF2B5EF4-FFF2-40B4-BE49-F238E27FC236}">
                <a16:creationId xmlns:a16="http://schemas.microsoft.com/office/drawing/2014/main" id="{1B3EA96A-F0BE-1840-6E4D-27A410635E34}"/>
              </a:ext>
            </a:extLst>
          </p:cNvPr>
          <p:cNvSpPr txBox="1">
            <a:spLocks/>
          </p:cNvSpPr>
          <p:nvPr/>
        </p:nvSpPr>
        <p:spPr>
          <a:xfrm>
            <a:off x="2361664" y="3093606"/>
            <a:ext cx="1816191" cy="2108159"/>
          </a:xfrm>
          <a:prstGeom prst="rect">
            <a:avLst/>
          </a:prstGeom>
          <a:solidFill>
            <a:schemeClr val="bg1"/>
          </a:solidFill>
          <a:ln w="25400" cap="flat">
            <a:solidFill>
              <a:srgbClr val="990000"/>
            </a:solidFill>
          </a:ln>
        </p:spPr>
        <p:txBody>
          <a:bodyPr vert="horz" lIns="91440" tIns="45720" rIns="91440" bIns="45720" rtlCol="0" anchor="t" anchorCtr="0">
            <a:noAutofit/>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pPr>
              <a:spcBef>
                <a:spcPts val="0"/>
              </a:spcBef>
            </a:pPr>
            <a:r>
              <a:rPr lang="fr-FR" sz="1200" cap="none" dirty="0"/>
              <a:t>-Rabais de 83% incohérent avec une solde</a:t>
            </a:r>
          </a:p>
          <a:p>
            <a:pPr>
              <a:spcBef>
                <a:spcPts val="0"/>
              </a:spcBef>
            </a:pPr>
            <a:r>
              <a:rPr lang="fr-FR" sz="1200" cap="none" dirty="0"/>
              <a:t>-(hors période de solde)</a:t>
            </a:r>
          </a:p>
          <a:p>
            <a:pPr>
              <a:spcBef>
                <a:spcPts val="0"/>
              </a:spcBef>
            </a:pPr>
            <a:r>
              <a:rPr lang="fr-FR" sz="1200" cap="none" dirty="0"/>
              <a:t>-Correction cohérente avec les références du Champagne</a:t>
            </a:r>
          </a:p>
        </p:txBody>
      </p:sp>
      <p:grpSp>
        <p:nvGrpSpPr>
          <p:cNvPr id="16" name="Groupe 15">
            <a:extLst>
              <a:ext uri="{FF2B5EF4-FFF2-40B4-BE49-F238E27FC236}">
                <a16:creationId xmlns:a16="http://schemas.microsoft.com/office/drawing/2014/main" id="{B17A6D65-325A-EEF8-979B-C9AAB78A4A3C}"/>
              </a:ext>
            </a:extLst>
          </p:cNvPr>
          <p:cNvGrpSpPr/>
          <p:nvPr/>
        </p:nvGrpSpPr>
        <p:grpSpPr>
          <a:xfrm>
            <a:off x="7026856" y="274473"/>
            <a:ext cx="4673144" cy="1744065"/>
            <a:chOff x="6696000" y="4375487"/>
            <a:chExt cx="4673144" cy="1744065"/>
          </a:xfrm>
        </p:grpSpPr>
        <p:pic>
          <p:nvPicPr>
            <p:cNvPr id="18" name="Espace réservé du contenu 10">
              <a:extLst>
                <a:ext uri="{FF2B5EF4-FFF2-40B4-BE49-F238E27FC236}">
                  <a16:creationId xmlns:a16="http://schemas.microsoft.com/office/drawing/2014/main" id="{A71523F6-6CF1-C9E5-A6C4-7515EF2D6238}"/>
                </a:ext>
              </a:extLst>
            </p:cNvPr>
            <p:cNvPicPr>
              <a:picLocks noChangeAspect="1"/>
            </p:cNvPicPr>
            <p:nvPr/>
          </p:nvPicPr>
          <p:blipFill>
            <a:blip r:embed="rId4"/>
            <a:srcRect/>
            <a:stretch/>
          </p:blipFill>
          <p:spPr>
            <a:xfrm>
              <a:off x="6722721" y="4919433"/>
              <a:ext cx="4378811" cy="1200119"/>
            </a:xfrm>
            <a:prstGeom prst="rect">
              <a:avLst/>
            </a:prstGeom>
            <a:ln w="25400" cap="flat">
              <a:solidFill>
                <a:srgbClr val="990000"/>
              </a:solidFill>
            </a:ln>
          </p:spPr>
        </p:pic>
        <p:sp>
          <p:nvSpPr>
            <p:cNvPr id="21" name="Espace réservé du texte 7">
              <a:extLst>
                <a:ext uri="{FF2B5EF4-FFF2-40B4-BE49-F238E27FC236}">
                  <a16:creationId xmlns:a16="http://schemas.microsoft.com/office/drawing/2014/main" id="{4B4CF18F-3294-243D-5212-CDBDFE17BC88}"/>
                </a:ext>
              </a:extLst>
            </p:cNvPr>
            <p:cNvSpPr txBox="1">
              <a:spLocks/>
            </p:cNvSpPr>
            <p:nvPr/>
          </p:nvSpPr>
          <p:spPr>
            <a:xfrm>
              <a:off x="6696000" y="4375487"/>
              <a:ext cx="4673144" cy="540000"/>
            </a:xfrm>
            <a:prstGeom prst="rect">
              <a:avLst/>
            </a:prstGeom>
            <a:ln w="25400" cap="flat">
              <a:solidFill>
                <a:srgbClr val="990000"/>
              </a:solidFill>
            </a:ln>
          </p:spPr>
          <p:txBody>
            <a:bodyPr vert="horz" lIns="91440" tIns="45720" rIns="91440" bIns="45720" rtlCol="0" anchor="b">
              <a:normAutofit fontScale="62500" lnSpcReduction="20000"/>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r>
                <a:rPr lang="fr-FR" cap="none" dirty="0"/>
                <a:t>Rappel Analyse ERP : </a:t>
              </a:r>
              <a:br>
                <a:rPr lang="fr-FR" cap="none" dirty="0"/>
              </a:br>
              <a:r>
                <a:rPr lang="fr-FR" cap="none" dirty="0"/>
                <a:t>Observation de marges négatives à analyser ultérieurement</a:t>
              </a:r>
            </a:p>
          </p:txBody>
        </p:sp>
      </p:grpSp>
      <p:pic>
        <p:nvPicPr>
          <p:cNvPr id="22" name="Espace réservé du contenu 10">
            <a:extLst>
              <a:ext uri="{FF2B5EF4-FFF2-40B4-BE49-F238E27FC236}">
                <a16:creationId xmlns:a16="http://schemas.microsoft.com/office/drawing/2014/main" id="{240513E7-2678-E6AF-FFB3-0D08084FB697}"/>
              </a:ext>
            </a:extLst>
          </p:cNvPr>
          <p:cNvPicPr>
            <a:picLocks noChangeAspect="1"/>
          </p:cNvPicPr>
          <p:nvPr/>
        </p:nvPicPr>
        <p:blipFill>
          <a:blip r:embed="rId5"/>
          <a:srcRect/>
          <a:stretch/>
        </p:blipFill>
        <p:spPr>
          <a:xfrm>
            <a:off x="378954" y="2432404"/>
            <a:ext cx="5488572" cy="501905"/>
          </a:xfrm>
          <a:prstGeom prst="rect">
            <a:avLst/>
          </a:prstGeom>
          <a:ln w="25400" cap="flat">
            <a:solidFill>
              <a:srgbClr val="990000"/>
            </a:solidFill>
          </a:ln>
        </p:spPr>
      </p:pic>
      <p:pic>
        <p:nvPicPr>
          <p:cNvPr id="23" name="Image 22">
            <a:extLst>
              <a:ext uri="{FF2B5EF4-FFF2-40B4-BE49-F238E27FC236}">
                <a16:creationId xmlns:a16="http://schemas.microsoft.com/office/drawing/2014/main" id="{0AAFF88B-DA23-918C-A727-8B0CE261EF50}"/>
              </a:ext>
            </a:extLst>
          </p:cNvPr>
          <p:cNvPicPr>
            <a:picLocks noChangeAspect="1"/>
          </p:cNvPicPr>
          <p:nvPr/>
        </p:nvPicPr>
        <p:blipFill>
          <a:blip r:embed="rId6"/>
          <a:srcRect/>
          <a:stretch/>
        </p:blipFill>
        <p:spPr>
          <a:xfrm>
            <a:off x="12223712" y="274473"/>
            <a:ext cx="2039564" cy="733527"/>
          </a:xfrm>
          <a:prstGeom prst="rect">
            <a:avLst/>
          </a:prstGeom>
          <a:ln w="25400" cap="flat">
            <a:solidFill>
              <a:srgbClr val="990000"/>
            </a:solidFill>
          </a:ln>
        </p:spPr>
      </p:pic>
      <p:sp>
        <p:nvSpPr>
          <p:cNvPr id="24" name="Espace réservé du texte 7">
            <a:extLst>
              <a:ext uri="{FF2B5EF4-FFF2-40B4-BE49-F238E27FC236}">
                <a16:creationId xmlns:a16="http://schemas.microsoft.com/office/drawing/2014/main" id="{B03282A2-F85B-E0AB-39F1-816D24440A4B}"/>
              </a:ext>
            </a:extLst>
          </p:cNvPr>
          <p:cNvSpPr txBox="1">
            <a:spLocks/>
          </p:cNvSpPr>
          <p:nvPr/>
        </p:nvSpPr>
        <p:spPr>
          <a:xfrm>
            <a:off x="6814492" y="2172790"/>
            <a:ext cx="5220000" cy="501905"/>
          </a:xfrm>
          <a:prstGeom prst="rect">
            <a:avLst/>
          </a:prstGeom>
          <a:ln w="25400" cap="flat">
            <a:solidFill>
              <a:srgbClr val="990000"/>
            </a:solidFill>
          </a:ln>
        </p:spPr>
        <p:txBody>
          <a:bodyPr vert="horz" lIns="91440" tIns="45720" rIns="91440" bIns="45720" rtlCol="0" anchor="t" anchorCtr="0">
            <a:normAutofit/>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r>
              <a:rPr lang="fr-FR" cap="none" dirty="0"/>
              <a:t>NETTOYAGE :</a:t>
            </a:r>
          </a:p>
        </p:txBody>
      </p:sp>
      <p:sp>
        <p:nvSpPr>
          <p:cNvPr id="25" name="Espace réservé du texte 7">
            <a:extLst>
              <a:ext uri="{FF2B5EF4-FFF2-40B4-BE49-F238E27FC236}">
                <a16:creationId xmlns:a16="http://schemas.microsoft.com/office/drawing/2014/main" id="{00FDF053-CF4C-A39D-DAB7-27DBBB070E22}"/>
              </a:ext>
            </a:extLst>
          </p:cNvPr>
          <p:cNvSpPr txBox="1">
            <a:spLocks/>
          </p:cNvSpPr>
          <p:nvPr/>
        </p:nvSpPr>
        <p:spPr>
          <a:xfrm>
            <a:off x="6814492" y="2702680"/>
            <a:ext cx="5220000" cy="776810"/>
          </a:xfrm>
          <a:prstGeom prst="rect">
            <a:avLst/>
          </a:prstGeom>
          <a:solidFill>
            <a:schemeClr val="bg1"/>
          </a:solidFill>
          <a:ln w="25400" cap="flat">
            <a:solidFill>
              <a:srgbClr val="990000"/>
            </a:solidFill>
          </a:ln>
        </p:spPr>
        <p:txBody>
          <a:bodyPr vert="horz" lIns="91440" tIns="45720" rIns="91440" bIns="45720" rtlCol="0" anchor="t" anchorCtr="0">
            <a:normAutofit fontScale="70000" lnSpcReduction="20000"/>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pPr marL="342900" indent="-342900">
              <a:buFontTx/>
              <a:buChar char="-"/>
            </a:pPr>
            <a:r>
              <a:rPr lang="fr-FR" sz="1900" cap="none" dirty="0"/>
              <a:t>CORRIGER LA LIGNE ET RELANCER TOUS LES CALCULS</a:t>
            </a:r>
          </a:p>
          <a:p>
            <a:pPr marL="342900" indent="-342900">
              <a:buFontTx/>
              <a:buChar char="-"/>
            </a:pPr>
            <a:r>
              <a:rPr lang="fr-FR" sz="1900" cap="none" dirty="0"/>
              <a:t>SUPPRIMER LA LIGNE (en attente de confirmation</a:t>
            </a:r>
            <a:br>
              <a:rPr lang="fr-FR" sz="1900" cap="none" dirty="0"/>
            </a:br>
            <a:r>
              <a:rPr lang="fr-FR" sz="1900" cap="none" dirty="0"/>
              <a:t>ET EVALUER L’impact.</a:t>
            </a:r>
          </a:p>
        </p:txBody>
      </p:sp>
      <p:sp>
        <p:nvSpPr>
          <p:cNvPr id="31" name="Espace réservé du texte 7">
            <a:extLst>
              <a:ext uri="{FF2B5EF4-FFF2-40B4-BE49-F238E27FC236}">
                <a16:creationId xmlns:a16="http://schemas.microsoft.com/office/drawing/2014/main" id="{D17FC9A2-5F58-B348-4F84-EFAE63FC8923}"/>
              </a:ext>
            </a:extLst>
          </p:cNvPr>
          <p:cNvSpPr txBox="1">
            <a:spLocks/>
          </p:cNvSpPr>
          <p:nvPr/>
        </p:nvSpPr>
        <p:spPr>
          <a:xfrm>
            <a:off x="6814492" y="3477667"/>
            <a:ext cx="5220000" cy="360000"/>
          </a:xfrm>
          <a:prstGeom prst="rect">
            <a:avLst/>
          </a:prstGeom>
          <a:ln w="25400" cap="flat">
            <a:solidFill>
              <a:srgbClr val="990000"/>
            </a:solidFill>
          </a:ln>
        </p:spPr>
        <p:txBody>
          <a:bodyPr vert="horz" lIns="91440" tIns="45720" rIns="91440" bIns="45720" rtlCol="0" anchor="t" anchorCtr="0">
            <a:normAutofit lnSpcReduction="10000"/>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r>
              <a:rPr lang="fr-FR" sz="1900" cap="none" dirty="0"/>
              <a:t>=&gt;CHOIX : SUPPRESION DE LA LIGNE</a:t>
            </a:r>
          </a:p>
        </p:txBody>
      </p:sp>
      <p:grpSp>
        <p:nvGrpSpPr>
          <p:cNvPr id="34" name="Groupe 33">
            <a:extLst>
              <a:ext uri="{FF2B5EF4-FFF2-40B4-BE49-F238E27FC236}">
                <a16:creationId xmlns:a16="http://schemas.microsoft.com/office/drawing/2014/main" id="{DC4DE0DD-E855-92F7-D28E-436B455C2431}"/>
              </a:ext>
            </a:extLst>
          </p:cNvPr>
          <p:cNvGrpSpPr/>
          <p:nvPr/>
        </p:nvGrpSpPr>
        <p:grpSpPr>
          <a:xfrm>
            <a:off x="378954" y="3022957"/>
            <a:ext cx="1838582" cy="2668200"/>
            <a:chOff x="378954" y="3022957"/>
            <a:chExt cx="1838582" cy="2668200"/>
          </a:xfrm>
        </p:grpSpPr>
        <p:pic>
          <p:nvPicPr>
            <p:cNvPr id="37" name="Image 36">
              <a:extLst>
                <a:ext uri="{FF2B5EF4-FFF2-40B4-BE49-F238E27FC236}">
                  <a16:creationId xmlns:a16="http://schemas.microsoft.com/office/drawing/2014/main" id="{DE691B0B-A241-CE73-9FDE-9B9AE627B98E}"/>
                </a:ext>
              </a:extLst>
            </p:cNvPr>
            <p:cNvPicPr>
              <a:picLocks noChangeAspect="1"/>
            </p:cNvPicPr>
            <p:nvPr/>
          </p:nvPicPr>
          <p:blipFill>
            <a:blip r:embed="rId7"/>
            <a:stretch>
              <a:fillRect/>
            </a:stretch>
          </p:blipFill>
          <p:spPr>
            <a:xfrm>
              <a:off x="378954" y="3328627"/>
              <a:ext cx="1838582" cy="2362530"/>
            </a:xfrm>
            <a:prstGeom prst="rect">
              <a:avLst/>
            </a:prstGeom>
            <a:ln w="25400" cap="flat">
              <a:solidFill>
                <a:srgbClr val="990000"/>
              </a:solidFill>
            </a:ln>
          </p:spPr>
        </p:pic>
        <p:sp>
          <p:nvSpPr>
            <p:cNvPr id="38" name="Espace réservé du texte 7">
              <a:extLst>
                <a:ext uri="{FF2B5EF4-FFF2-40B4-BE49-F238E27FC236}">
                  <a16:creationId xmlns:a16="http://schemas.microsoft.com/office/drawing/2014/main" id="{69607DE2-F2DB-2FEC-FC34-1CCDE68AC8AF}"/>
                </a:ext>
              </a:extLst>
            </p:cNvPr>
            <p:cNvSpPr txBox="1">
              <a:spLocks/>
            </p:cNvSpPr>
            <p:nvPr/>
          </p:nvSpPr>
          <p:spPr>
            <a:xfrm>
              <a:off x="401345" y="3022957"/>
              <a:ext cx="1816191" cy="262027"/>
            </a:xfrm>
            <a:prstGeom prst="rect">
              <a:avLst/>
            </a:prstGeom>
            <a:ln w="25400" cap="flat">
              <a:solidFill>
                <a:srgbClr val="990000"/>
              </a:solidFill>
            </a:ln>
          </p:spPr>
          <p:txBody>
            <a:bodyPr vert="horz" lIns="91440" tIns="45720" rIns="91440" bIns="45720" rtlCol="0" anchor="t" anchorCtr="0">
              <a:noAutofit/>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pPr>
                <a:spcBef>
                  <a:spcPts val="0"/>
                </a:spcBef>
              </a:pPr>
              <a:r>
                <a:rPr lang="fr-FR" sz="1200" cap="none" dirty="0"/>
                <a:t>Données Champagne</a:t>
              </a:r>
            </a:p>
          </p:txBody>
        </p:sp>
      </p:grpSp>
      <p:sp>
        <p:nvSpPr>
          <p:cNvPr id="39" name="Espace réservé du texte 7">
            <a:extLst>
              <a:ext uri="{FF2B5EF4-FFF2-40B4-BE49-F238E27FC236}">
                <a16:creationId xmlns:a16="http://schemas.microsoft.com/office/drawing/2014/main" id="{46822AA8-84A0-1A37-6604-8C70CA586F09}"/>
              </a:ext>
            </a:extLst>
          </p:cNvPr>
          <p:cNvSpPr txBox="1">
            <a:spLocks/>
          </p:cNvSpPr>
          <p:nvPr/>
        </p:nvSpPr>
        <p:spPr>
          <a:xfrm>
            <a:off x="4314618" y="3961938"/>
            <a:ext cx="4020921" cy="371495"/>
          </a:xfrm>
          <a:prstGeom prst="rect">
            <a:avLst/>
          </a:prstGeom>
          <a:solidFill>
            <a:schemeClr val="bg1"/>
          </a:solidFill>
          <a:ln w="25400" cap="flat">
            <a:solidFill>
              <a:srgbClr val="990000"/>
            </a:solidFill>
          </a:ln>
        </p:spPr>
        <p:txBody>
          <a:bodyPr vert="horz" lIns="91440" tIns="45720" rIns="91440" bIns="45720" rtlCol="0" anchor="t" anchorCtr="0">
            <a:noAutofit/>
          </a:bodyPr>
          <a:lstStyle>
            <a:defPPr>
              <a:defRPr lang="en-US"/>
            </a:defPPr>
            <a:lvl1pPr indent="0" defTabSz="914126">
              <a:lnSpc>
                <a:spcPct val="100000"/>
              </a:lnSpc>
              <a:spcBef>
                <a:spcPts val="0"/>
              </a:spcBef>
              <a:buClr>
                <a:schemeClr val="accent1"/>
              </a:buClr>
              <a:buSzPct val="100000"/>
              <a:buFont typeface="Arial" panose="020B0604020202020204" pitchFamily="34" charset="0"/>
              <a:buNone/>
              <a:defRPr sz="1100" b="0" cap="none" baseline="0">
                <a:solidFill>
                  <a:schemeClr val="accent1"/>
                </a:solidFill>
                <a:effectLst/>
              </a:defRPr>
            </a:lvl1pPr>
            <a:lvl2pPr marL="457063" indent="0" defTabSz="914126">
              <a:lnSpc>
                <a:spcPct val="120000"/>
              </a:lnSpc>
              <a:spcBef>
                <a:spcPts val="500"/>
              </a:spcBef>
              <a:buClr>
                <a:schemeClr val="accent1"/>
              </a:buClr>
              <a:buSzPct val="100000"/>
              <a:buFont typeface="Arial" panose="020B0604020202020204" pitchFamily="34" charset="0"/>
              <a:buNone/>
              <a:defRPr sz="1999" b="1" cap="none" baseline="0">
                <a:effectLst/>
              </a:defRPr>
            </a:lvl2pPr>
            <a:lvl3pPr marL="914126" indent="0" defTabSz="914126">
              <a:lnSpc>
                <a:spcPct val="120000"/>
              </a:lnSpc>
              <a:spcBef>
                <a:spcPts val="500"/>
              </a:spcBef>
              <a:buClr>
                <a:schemeClr val="accent1"/>
              </a:buClr>
              <a:buSzPct val="100000"/>
              <a:buFont typeface="Arial" panose="020B0604020202020204" pitchFamily="34" charset="0"/>
              <a:buNone/>
              <a:defRPr sz="1799" b="1">
                <a:effectLst/>
              </a:defRPr>
            </a:lvl3pPr>
            <a:lvl4pPr marL="1371189" indent="0" defTabSz="914126">
              <a:lnSpc>
                <a:spcPct val="120000"/>
              </a:lnSpc>
              <a:spcBef>
                <a:spcPts val="500"/>
              </a:spcBef>
              <a:buClr>
                <a:schemeClr val="accent1"/>
              </a:buClr>
              <a:buSzPct val="100000"/>
              <a:buFont typeface="Arial" panose="020B0604020202020204" pitchFamily="34" charset="0"/>
              <a:buNone/>
              <a:defRPr sz="1600" b="1" cap="none" baseline="0">
                <a:effectLst/>
              </a:defRPr>
            </a:lvl4pPr>
            <a:lvl5pPr marL="1828251" indent="0" defTabSz="914126">
              <a:lnSpc>
                <a:spcPct val="120000"/>
              </a:lnSpc>
              <a:spcBef>
                <a:spcPts val="500"/>
              </a:spcBef>
              <a:buClr>
                <a:schemeClr val="accent1"/>
              </a:buClr>
              <a:buSzPct val="100000"/>
              <a:buFont typeface="Arial" panose="020B0604020202020204" pitchFamily="34" charset="0"/>
              <a:buNone/>
              <a:defRPr sz="1600" b="1">
                <a:effectLst/>
              </a:defRPr>
            </a:lvl5pPr>
            <a:lvl6pPr marL="2285314" indent="0" defTabSz="914126">
              <a:lnSpc>
                <a:spcPct val="120000"/>
              </a:lnSpc>
              <a:spcBef>
                <a:spcPts val="500"/>
              </a:spcBef>
              <a:buClr>
                <a:schemeClr val="accent1"/>
              </a:buClr>
              <a:buSzPct val="100000"/>
              <a:buFont typeface="Arial" panose="020B0604020202020204" pitchFamily="34" charset="0"/>
              <a:buNone/>
              <a:defRPr sz="1600" b="1">
                <a:effectLst/>
              </a:defRPr>
            </a:lvl6pPr>
            <a:lvl7pPr marL="2742377" indent="0" defTabSz="914126">
              <a:lnSpc>
                <a:spcPct val="120000"/>
              </a:lnSpc>
              <a:spcBef>
                <a:spcPts val="500"/>
              </a:spcBef>
              <a:buClr>
                <a:schemeClr val="accent1"/>
              </a:buClr>
              <a:buSzPct val="100000"/>
              <a:buFont typeface="Arial" panose="020B0604020202020204" pitchFamily="34" charset="0"/>
              <a:buNone/>
              <a:defRPr sz="1600" b="1">
                <a:effectLst/>
              </a:defRPr>
            </a:lvl7pPr>
            <a:lvl8pPr marL="3199440" indent="0" defTabSz="914126">
              <a:lnSpc>
                <a:spcPct val="120000"/>
              </a:lnSpc>
              <a:spcBef>
                <a:spcPts val="500"/>
              </a:spcBef>
              <a:buClr>
                <a:schemeClr val="accent1"/>
              </a:buClr>
              <a:buSzPct val="100000"/>
              <a:buFont typeface="Arial" panose="020B0604020202020204" pitchFamily="34" charset="0"/>
              <a:buNone/>
              <a:defRPr sz="1600" b="1" baseline="0">
                <a:effectLst/>
              </a:defRPr>
            </a:lvl8pPr>
            <a:lvl9pPr marL="3656503" indent="0" defTabSz="914126">
              <a:lnSpc>
                <a:spcPct val="120000"/>
              </a:lnSpc>
              <a:spcBef>
                <a:spcPts val="500"/>
              </a:spcBef>
              <a:buClr>
                <a:schemeClr val="accent1"/>
              </a:buClr>
              <a:buSzPct val="100000"/>
              <a:buFont typeface="Arial" panose="020B0604020202020204" pitchFamily="34" charset="0"/>
              <a:buNone/>
              <a:defRPr sz="1600" b="1" baseline="0">
                <a:effectLst/>
              </a:defRPr>
            </a:lvl9pPr>
          </a:lstStyle>
          <a:p>
            <a:r>
              <a:rPr lang="fr-FR" sz="1400" dirty="0"/>
              <a:t>Impact sur les Taux  de Marge Corrigé :</a:t>
            </a:r>
          </a:p>
          <a:p>
            <a:endParaRPr lang="fr-FR" dirty="0"/>
          </a:p>
        </p:txBody>
      </p:sp>
      <p:graphicFrame>
        <p:nvGraphicFramePr>
          <p:cNvPr id="40" name="Tableau 39">
            <a:extLst>
              <a:ext uri="{FF2B5EF4-FFF2-40B4-BE49-F238E27FC236}">
                <a16:creationId xmlns:a16="http://schemas.microsoft.com/office/drawing/2014/main" id="{448018EC-33A4-B772-9195-B9AD4DCBE64B}"/>
              </a:ext>
            </a:extLst>
          </p:cNvPr>
          <p:cNvGraphicFramePr>
            <a:graphicFrameLocks noGrp="1"/>
          </p:cNvGraphicFramePr>
          <p:nvPr>
            <p:extLst>
              <p:ext uri="{D42A27DB-BD31-4B8C-83A1-F6EECF244321}">
                <p14:modId xmlns:p14="http://schemas.microsoft.com/office/powerpoint/2010/main" val="3914887268"/>
              </p:ext>
            </p:extLst>
          </p:nvPr>
        </p:nvGraphicFramePr>
        <p:xfrm>
          <a:off x="4305739" y="4361418"/>
          <a:ext cx="4020921" cy="1804218"/>
        </p:xfrm>
        <a:graphic>
          <a:graphicData uri="http://schemas.openxmlformats.org/drawingml/2006/table">
            <a:tbl>
              <a:tblPr firstRow="1" bandRow="1">
                <a:tableStyleId>{284E427A-3D55-4303-BF80-6455036E1DE7}</a:tableStyleId>
              </a:tblPr>
              <a:tblGrid>
                <a:gridCol w="1101689">
                  <a:extLst>
                    <a:ext uri="{9D8B030D-6E8A-4147-A177-3AD203B41FA5}">
                      <a16:colId xmlns:a16="http://schemas.microsoft.com/office/drawing/2014/main" val="3968344749"/>
                    </a:ext>
                  </a:extLst>
                </a:gridCol>
                <a:gridCol w="758992">
                  <a:extLst>
                    <a:ext uri="{9D8B030D-6E8A-4147-A177-3AD203B41FA5}">
                      <a16:colId xmlns:a16="http://schemas.microsoft.com/office/drawing/2014/main" val="2319335768"/>
                    </a:ext>
                  </a:extLst>
                </a:gridCol>
                <a:gridCol w="769878">
                  <a:extLst>
                    <a:ext uri="{9D8B030D-6E8A-4147-A177-3AD203B41FA5}">
                      <a16:colId xmlns:a16="http://schemas.microsoft.com/office/drawing/2014/main" val="2452819517"/>
                    </a:ext>
                  </a:extLst>
                </a:gridCol>
                <a:gridCol w="1390362">
                  <a:extLst>
                    <a:ext uri="{9D8B030D-6E8A-4147-A177-3AD203B41FA5}">
                      <a16:colId xmlns:a16="http://schemas.microsoft.com/office/drawing/2014/main" val="3949505318"/>
                    </a:ext>
                  </a:extLst>
                </a:gridCol>
              </a:tblGrid>
              <a:tr h="384677">
                <a:tc>
                  <a:txBody>
                    <a:bodyPr/>
                    <a:lstStyle/>
                    <a:p>
                      <a:r>
                        <a:rPr lang="fr-FR" sz="1000" dirty="0"/>
                        <a:t>Taux Marge</a:t>
                      </a:r>
                    </a:p>
                  </a:txBody>
                  <a:tcPr/>
                </a:tc>
                <a:tc>
                  <a:txBody>
                    <a:bodyPr/>
                    <a:lstStyle/>
                    <a:p>
                      <a:r>
                        <a:rPr lang="fr-FR" sz="1000" dirty="0"/>
                        <a:t>Avec 4355</a:t>
                      </a:r>
                    </a:p>
                  </a:txBody>
                  <a:tcPr/>
                </a:tc>
                <a:tc>
                  <a:txBody>
                    <a:bodyPr/>
                    <a:lstStyle/>
                    <a:p>
                      <a:r>
                        <a:rPr lang="fr-FR" sz="1000" dirty="0"/>
                        <a:t>Sans 4355</a:t>
                      </a:r>
                    </a:p>
                  </a:txBody>
                  <a:tcPr/>
                </a:tc>
                <a:tc>
                  <a:txBody>
                    <a:bodyPr/>
                    <a:lstStyle/>
                    <a:p>
                      <a:r>
                        <a:rPr lang="fr-FR" sz="1000" dirty="0"/>
                        <a:t>Impact</a:t>
                      </a:r>
                    </a:p>
                  </a:txBody>
                  <a:tcPr/>
                </a:tc>
                <a:extLst>
                  <a:ext uri="{0D108BD9-81ED-4DB2-BD59-A6C34878D82A}">
                    <a16:rowId xmlns:a16="http://schemas.microsoft.com/office/drawing/2014/main" val="3824780432"/>
                  </a:ext>
                </a:extLst>
              </a:tr>
              <a:tr h="337246">
                <a:tc>
                  <a:txBody>
                    <a:bodyPr/>
                    <a:lstStyle/>
                    <a:p>
                      <a:r>
                        <a:rPr lang="fr-FR" sz="1000" dirty="0"/>
                        <a:t>TM min</a:t>
                      </a:r>
                    </a:p>
                  </a:txBody>
                  <a:tcPr/>
                </a:tc>
                <a:tc>
                  <a:txBody>
                    <a:bodyPr/>
                    <a:lstStyle/>
                    <a:p>
                      <a:r>
                        <a:rPr lang="fr-FR" sz="1000" dirty="0"/>
                        <a:t>-0,84</a:t>
                      </a:r>
                    </a:p>
                  </a:txBody>
                  <a:tcPr/>
                </a:tc>
                <a:tc>
                  <a:txBody>
                    <a:bodyPr/>
                    <a:lstStyle/>
                    <a:p>
                      <a:r>
                        <a:rPr lang="fr-FR" sz="1000" dirty="0"/>
                        <a:t>+0,55</a:t>
                      </a:r>
                    </a:p>
                  </a:txBody>
                  <a:tcPr/>
                </a:tc>
                <a:tc>
                  <a:txBody>
                    <a:bodyPr/>
                    <a:lstStyle/>
                    <a:p>
                      <a:r>
                        <a:rPr lang="fr-FR" sz="1000" dirty="0"/>
                        <a:t>Fort (min)</a:t>
                      </a:r>
                    </a:p>
                  </a:txBody>
                  <a:tcPr/>
                </a:tc>
                <a:extLst>
                  <a:ext uri="{0D108BD9-81ED-4DB2-BD59-A6C34878D82A}">
                    <a16:rowId xmlns:a16="http://schemas.microsoft.com/office/drawing/2014/main" val="198019361"/>
                  </a:ext>
                </a:extLst>
              </a:tr>
              <a:tr h="337246">
                <a:tc>
                  <a:txBody>
                    <a:bodyPr/>
                    <a:lstStyle/>
                    <a:p>
                      <a:r>
                        <a:rPr lang="fr-FR" sz="1000" dirty="0"/>
                        <a:t>TM max</a:t>
                      </a:r>
                    </a:p>
                  </a:txBody>
                  <a:tcPr/>
                </a:tc>
                <a:tc>
                  <a:txBody>
                    <a:bodyPr/>
                    <a:lstStyle/>
                    <a:p>
                      <a:r>
                        <a:rPr lang="fr-FR" sz="1000" dirty="0"/>
                        <a:t>1,3</a:t>
                      </a:r>
                    </a:p>
                  </a:txBody>
                  <a:tcPr/>
                </a:tc>
                <a:tc>
                  <a:txBody>
                    <a:bodyPr/>
                    <a:lstStyle/>
                    <a:p>
                      <a:r>
                        <a:rPr lang="fr-FR" sz="1000" dirty="0"/>
                        <a:t>1,3</a:t>
                      </a:r>
                    </a:p>
                  </a:txBody>
                  <a:tcPr/>
                </a:tc>
                <a:tc>
                  <a:txBody>
                    <a:bodyPr/>
                    <a:lstStyle/>
                    <a:p>
                      <a:r>
                        <a:rPr lang="fr-FR" sz="1000" dirty="0"/>
                        <a:t>Inchangé</a:t>
                      </a:r>
                    </a:p>
                  </a:txBody>
                  <a:tcPr/>
                </a:tc>
                <a:extLst>
                  <a:ext uri="{0D108BD9-81ED-4DB2-BD59-A6C34878D82A}">
                    <a16:rowId xmlns:a16="http://schemas.microsoft.com/office/drawing/2014/main" val="3269148429"/>
                  </a:ext>
                </a:extLst>
              </a:tr>
              <a:tr h="337246">
                <a:tc>
                  <a:txBody>
                    <a:bodyPr/>
                    <a:lstStyle/>
                    <a:p>
                      <a:r>
                        <a:rPr lang="fr-FR" sz="1000" dirty="0"/>
                        <a:t>TM </a:t>
                      </a:r>
                      <a:r>
                        <a:rPr lang="fr-FR" sz="1000" dirty="0" err="1"/>
                        <a:t>moy</a:t>
                      </a:r>
                      <a:endParaRPr lang="fr-FR" sz="1000" dirty="0"/>
                    </a:p>
                  </a:txBody>
                  <a:tcPr/>
                </a:tc>
                <a:tc>
                  <a:txBody>
                    <a:bodyPr/>
                    <a:lstStyle/>
                    <a:p>
                      <a:r>
                        <a:rPr lang="fr-FR" sz="1000" dirty="0"/>
                        <a:t>0,93</a:t>
                      </a:r>
                    </a:p>
                  </a:txBody>
                  <a:tcPr/>
                </a:tc>
                <a:tc>
                  <a:txBody>
                    <a:bodyPr/>
                    <a:lstStyle/>
                    <a:p>
                      <a:r>
                        <a:rPr lang="fr-FR" sz="1000" dirty="0"/>
                        <a:t>0,93</a:t>
                      </a:r>
                    </a:p>
                  </a:txBody>
                  <a:tcPr/>
                </a:tc>
                <a:tc>
                  <a:txBody>
                    <a:bodyPr/>
                    <a:lstStyle/>
                    <a:p>
                      <a:r>
                        <a:rPr lang="fr-FR" sz="1000" dirty="0"/>
                        <a:t>Invisible ( 1 </a:t>
                      </a:r>
                      <a:r>
                        <a:rPr lang="fr-FR" sz="1000" dirty="0" err="1"/>
                        <a:t>ref</a:t>
                      </a:r>
                      <a:r>
                        <a:rPr lang="fr-FR" sz="1000" dirty="0"/>
                        <a:t> / 713)</a:t>
                      </a:r>
                    </a:p>
                  </a:txBody>
                  <a:tcPr/>
                </a:tc>
                <a:extLst>
                  <a:ext uri="{0D108BD9-81ED-4DB2-BD59-A6C34878D82A}">
                    <a16:rowId xmlns:a16="http://schemas.microsoft.com/office/drawing/2014/main" val="1050128172"/>
                  </a:ext>
                </a:extLst>
              </a:tr>
              <a:tr h="384677">
                <a:tc>
                  <a:txBody>
                    <a:bodyPr/>
                    <a:lstStyle/>
                    <a:p>
                      <a:r>
                        <a:rPr lang="fr-FR" sz="1000" dirty="0"/>
                        <a:t>TM </a:t>
                      </a:r>
                      <a:r>
                        <a:rPr lang="fr-FR" sz="1000" dirty="0" err="1"/>
                        <a:t>moy</a:t>
                      </a:r>
                      <a:r>
                        <a:rPr lang="fr-FR" sz="1000" dirty="0"/>
                        <a:t> Champagne</a:t>
                      </a:r>
                    </a:p>
                  </a:txBody>
                  <a:tcPr/>
                </a:tc>
                <a:tc>
                  <a:txBody>
                    <a:bodyPr/>
                    <a:lstStyle/>
                    <a:p>
                      <a:r>
                        <a:rPr lang="fr-FR" sz="1000" dirty="0"/>
                        <a:t>0,63</a:t>
                      </a:r>
                    </a:p>
                  </a:txBody>
                  <a:tcPr/>
                </a:tc>
                <a:tc>
                  <a:txBody>
                    <a:bodyPr/>
                    <a:lstStyle/>
                    <a:p>
                      <a:r>
                        <a:rPr lang="fr-FR" sz="1000" dirty="0"/>
                        <a:t>0,68</a:t>
                      </a:r>
                    </a:p>
                  </a:txBody>
                  <a:tcPr/>
                </a:tc>
                <a:tc>
                  <a:txBody>
                    <a:bodyPr/>
                    <a:lstStyle/>
                    <a:p>
                      <a:r>
                        <a:rPr lang="fr-FR" sz="1000" dirty="0"/>
                        <a:t>Faible ( 1 </a:t>
                      </a:r>
                      <a:r>
                        <a:rPr lang="fr-FR" sz="1000" dirty="0" err="1"/>
                        <a:t>ref</a:t>
                      </a:r>
                      <a:r>
                        <a:rPr lang="fr-FR" sz="1000" dirty="0"/>
                        <a:t> / 28 )</a:t>
                      </a:r>
                    </a:p>
                  </a:txBody>
                  <a:tcPr/>
                </a:tc>
                <a:extLst>
                  <a:ext uri="{0D108BD9-81ED-4DB2-BD59-A6C34878D82A}">
                    <a16:rowId xmlns:a16="http://schemas.microsoft.com/office/drawing/2014/main" val="3664658869"/>
                  </a:ext>
                </a:extLst>
              </a:tr>
            </a:tbl>
          </a:graphicData>
        </a:graphic>
      </p:graphicFrame>
      <p:grpSp>
        <p:nvGrpSpPr>
          <p:cNvPr id="41" name="Groupe 40">
            <a:extLst>
              <a:ext uri="{FF2B5EF4-FFF2-40B4-BE49-F238E27FC236}">
                <a16:creationId xmlns:a16="http://schemas.microsoft.com/office/drawing/2014/main" id="{45C6F74E-AF12-7B1E-46C2-C4F6E2110FF7}"/>
              </a:ext>
            </a:extLst>
          </p:cNvPr>
          <p:cNvGrpSpPr/>
          <p:nvPr/>
        </p:nvGrpSpPr>
        <p:grpSpPr>
          <a:xfrm>
            <a:off x="8447700" y="4033012"/>
            <a:ext cx="3479360" cy="2173361"/>
            <a:chOff x="8447700" y="4033012"/>
            <a:chExt cx="3479360" cy="2173361"/>
          </a:xfrm>
        </p:grpSpPr>
        <p:sp>
          <p:nvSpPr>
            <p:cNvPr id="42" name="Espace réservé du texte 7">
              <a:extLst>
                <a:ext uri="{FF2B5EF4-FFF2-40B4-BE49-F238E27FC236}">
                  <a16:creationId xmlns:a16="http://schemas.microsoft.com/office/drawing/2014/main" id="{B0E7FAC3-FBD8-3B2F-CBAC-E60EAA4FBE13}"/>
                </a:ext>
              </a:extLst>
            </p:cNvPr>
            <p:cNvSpPr txBox="1">
              <a:spLocks/>
            </p:cNvSpPr>
            <p:nvPr/>
          </p:nvSpPr>
          <p:spPr>
            <a:xfrm>
              <a:off x="8454544" y="4033012"/>
              <a:ext cx="3472516" cy="371495"/>
            </a:xfrm>
            <a:prstGeom prst="rect">
              <a:avLst/>
            </a:prstGeom>
            <a:solidFill>
              <a:schemeClr val="bg1"/>
            </a:solidFill>
            <a:ln w="25400" cap="flat">
              <a:solidFill>
                <a:srgbClr val="990000"/>
              </a:solidFill>
            </a:ln>
          </p:spPr>
          <p:txBody>
            <a:bodyPr vert="horz" lIns="91440" tIns="45720" rIns="91440" bIns="45720" rtlCol="0" anchor="t" anchorCtr="0">
              <a:noAutofit/>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pPr>
                <a:spcBef>
                  <a:spcPts val="0"/>
                </a:spcBef>
              </a:pPr>
              <a:r>
                <a:rPr lang="fr-FR" sz="1400" cap="none" dirty="0"/>
                <a:t>Impact sur les Précédentes études :</a:t>
              </a:r>
            </a:p>
            <a:p>
              <a:pPr>
                <a:spcBef>
                  <a:spcPts val="0"/>
                </a:spcBef>
              </a:pPr>
              <a:endParaRPr lang="fr-FR" sz="1100" cap="none" dirty="0"/>
            </a:p>
          </p:txBody>
        </p:sp>
        <p:sp>
          <p:nvSpPr>
            <p:cNvPr id="43" name="Espace réservé du texte 7">
              <a:extLst>
                <a:ext uri="{FF2B5EF4-FFF2-40B4-BE49-F238E27FC236}">
                  <a16:creationId xmlns:a16="http://schemas.microsoft.com/office/drawing/2014/main" id="{C5F635CB-AFCC-7680-6D61-A880ED9660FE}"/>
                </a:ext>
              </a:extLst>
            </p:cNvPr>
            <p:cNvSpPr txBox="1">
              <a:spLocks/>
            </p:cNvSpPr>
            <p:nvPr/>
          </p:nvSpPr>
          <p:spPr>
            <a:xfrm>
              <a:off x="8447700" y="4406945"/>
              <a:ext cx="3472516" cy="1799428"/>
            </a:xfrm>
            <a:prstGeom prst="rect">
              <a:avLst/>
            </a:prstGeom>
            <a:solidFill>
              <a:schemeClr val="bg1"/>
            </a:solidFill>
            <a:ln w="25400" cap="flat">
              <a:solidFill>
                <a:srgbClr val="990000"/>
              </a:solidFill>
            </a:ln>
          </p:spPr>
          <p:txBody>
            <a:bodyPr vert="horz" lIns="91440" tIns="45720" rIns="91440" bIns="45720" rtlCol="0" anchor="t" anchorCtr="0">
              <a:noAutofit/>
            </a:bodyPr>
            <a:lstStyle>
              <a:defPPr>
                <a:defRPr lang="en-US"/>
              </a:defPPr>
              <a:lvl1pPr indent="0" defTabSz="914126">
                <a:lnSpc>
                  <a:spcPct val="100000"/>
                </a:lnSpc>
                <a:spcBef>
                  <a:spcPts val="0"/>
                </a:spcBef>
                <a:buClr>
                  <a:schemeClr val="accent1"/>
                </a:buClr>
                <a:buSzPct val="100000"/>
                <a:buFont typeface="Arial" panose="020B0604020202020204" pitchFamily="34" charset="0"/>
                <a:buNone/>
                <a:defRPr sz="1100" b="0" cap="none" baseline="0">
                  <a:solidFill>
                    <a:schemeClr val="accent1"/>
                  </a:solidFill>
                  <a:effectLst/>
                </a:defRPr>
              </a:lvl1pPr>
              <a:lvl2pPr marL="457063" indent="0" defTabSz="914126">
                <a:lnSpc>
                  <a:spcPct val="120000"/>
                </a:lnSpc>
                <a:spcBef>
                  <a:spcPts val="500"/>
                </a:spcBef>
                <a:buClr>
                  <a:schemeClr val="accent1"/>
                </a:buClr>
                <a:buSzPct val="100000"/>
                <a:buFont typeface="Arial" panose="020B0604020202020204" pitchFamily="34" charset="0"/>
                <a:buNone/>
                <a:defRPr sz="1999" b="1" cap="none" baseline="0">
                  <a:effectLst/>
                </a:defRPr>
              </a:lvl2pPr>
              <a:lvl3pPr marL="914126" indent="0" defTabSz="914126">
                <a:lnSpc>
                  <a:spcPct val="120000"/>
                </a:lnSpc>
                <a:spcBef>
                  <a:spcPts val="500"/>
                </a:spcBef>
                <a:buClr>
                  <a:schemeClr val="accent1"/>
                </a:buClr>
                <a:buSzPct val="100000"/>
                <a:buFont typeface="Arial" panose="020B0604020202020204" pitchFamily="34" charset="0"/>
                <a:buNone/>
                <a:defRPr sz="1799" b="1">
                  <a:effectLst/>
                </a:defRPr>
              </a:lvl3pPr>
              <a:lvl4pPr marL="1371189" indent="0" defTabSz="914126">
                <a:lnSpc>
                  <a:spcPct val="120000"/>
                </a:lnSpc>
                <a:spcBef>
                  <a:spcPts val="500"/>
                </a:spcBef>
                <a:buClr>
                  <a:schemeClr val="accent1"/>
                </a:buClr>
                <a:buSzPct val="100000"/>
                <a:buFont typeface="Arial" panose="020B0604020202020204" pitchFamily="34" charset="0"/>
                <a:buNone/>
                <a:defRPr sz="1600" b="1" cap="none" baseline="0">
                  <a:effectLst/>
                </a:defRPr>
              </a:lvl4pPr>
              <a:lvl5pPr marL="1828251" indent="0" defTabSz="914126">
                <a:lnSpc>
                  <a:spcPct val="120000"/>
                </a:lnSpc>
                <a:spcBef>
                  <a:spcPts val="500"/>
                </a:spcBef>
                <a:buClr>
                  <a:schemeClr val="accent1"/>
                </a:buClr>
                <a:buSzPct val="100000"/>
                <a:buFont typeface="Arial" panose="020B0604020202020204" pitchFamily="34" charset="0"/>
                <a:buNone/>
                <a:defRPr sz="1600" b="1">
                  <a:effectLst/>
                </a:defRPr>
              </a:lvl5pPr>
              <a:lvl6pPr marL="2285314" indent="0" defTabSz="914126">
                <a:lnSpc>
                  <a:spcPct val="120000"/>
                </a:lnSpc>
                <a:spcBef>
                  <a:spcPts val="500"/>
                </a:spcBef>
                <a:buClr>
                  <a:schemeClr val="accent1"/>
                </a:buClr>
                <a:buSzPct val="100000"/>
                <a:buFont typeface="Arial" panose="020B0604020202020204" pitchFamily="34" charset="0"/>
                <a:buNone/>
                <a:defRPr sz="1600" b="1">
                  <a:effectLst/>
                </a:defRPr>
              </a:lvl6pPr>
              <a:lvl7pPr marL="2742377" indent="0" defTabSz="914126">
                <a:lnSpc>
                  <a:spcPct val="120000"/>
                </a:lnSpc>
                <a:spcBef>
                  <a:spcPts val="500"/>
                </a:spcBef>
                <a:buClr>
                  <a:schemeClr val="accent1"/>
                </a:buClr>
                <a:buSzPct val="100000"/>
                <a:buFont typeface="Arial" panose="020B0604020202020204" pitchFamily="34" charset="0"/>
                <a:buNone/>
                <a:defRPr sz="1600" b="1">
                  <a:effectLst/>
                </a:defRPr>
              </a:lvl7pPr>
              <a:lvl8pPr marL="3199440" indent="0" defTabSz="914126">
                <a:lnSpc>
                  <a:spcPct val="120000"/>
                </a:lnSpc>
                <a:spcBef>
                  <a:spcPts val="500"/>
                </a:spcBef>
                <a:buClr>
                  <a:schemeClr val="accent1"/>
                </a:buClr>
                <a:buSzPct val="100000"/>
                <a:buFont typeface="Arial" panose="020B0604020202020204" pitchFamily="34" charset="0"/>
                <a:buNone/>
                <a:defRPr sz="1600" b="1" baseline="0">
                  <a:effectLst/>
                </a:defRPr>
              </a:lvl8pPr>
              <a:lvl9pPr marL="3656503" indent="0" defTabSz="914126">
                <a:lnSpc>
                  <a:spcPct val="120000"/>
                </a:lnSpc>
                <a:spcBef>
                  <a:spcPts val="500"/>
                </a:spcBef>
                <a:buClr>
                  <a:schemeClr val="accent1"/>
                </a:buClr>
                <a:buSzPct val="100000"/>
                <a:buFont typeface="Arial" panose="020B0604020202020204" pitchFamily="34" charset="0"/>
                <a:buNone/>
                <a:defRPr sz="1600" b="1" baseline="0">
                  <a:effectLst/>
                </a:defRPr>
              </a:lvl9pPr>
            </a:lstStyle>
            <a:p>
              <a:pPr>
                <a:spcAft>
                  <a:spcPts val="600"/>
                </a:spcAft>
              </a:pPr>
              <a:r>
                <a:rPr lang="fr-FR" u="sng" dirty="0"/>
                <a:t>Répartition des </a:t>
              </a:r>
              <a:r>
                <a:rPr lang="fr-FR" b="1" u="sng" dirty="0"/>
                <a:t>prix de ventes TTC </a:t>
              </a:r>
              <a:r>
                <a:rPr lang="fr-FR" u="sng" dirty="0"/>
                <a:t>:</a:t>
              </a:r>
              <a:br>
                <a:rPr lang="fr-FR" dirty="0"/>
              </a:br>
              <a:r>
                <a:rPr lang="fr-FR" dirty="0"/>
                <a:t>    - impact faible sur le global (1 référence sur 713)</a:t>
              </a:r>
              <a:br>
                <a:rPr lang="fr-FR" dirty="0"/>
              </a:br>
              <a:r>
                <a:rPr lang="fr-FR" dirty="0"/>
                <a:t>    - impact </a:t>
              </a:r>
              <a:r>
                <a:rPr lang="fr-FR" b="1" dirty="0"/>
                <a:t>léger sur le champagne </a:t>
              </a:r>
              <a:r>
                <a:rPr lang="fr-FR" dirty="0"/>
                <a:t>(1 </a:t>
              </a:r>
              <a:r>
                <a:rPr lang="fr-FR" dirty="0" err="1"/>
                <a:t>ref</a:t>
              </a:r>
              <a:r>
                <a:rPr lang="fr-FR" dirty="0"/>
                <a:t> sur 28)</a:t>
              </a:r>
            </a:p>
            <a:p>
              <a:pPr>
                <a:spcAft>
                  <a:spcPts val="600"/>
                </a:spcAft>
              </a:pPr>
              <a:r>
                <a:rPr lang="fr-FR" dirty="0"/>
                <a:t> </a:t>
              </a:r>
              <a:r>
                <a:rPr lang="fr-FR" u="sng" dirty="0"/>
                <a:t>Analyse des </a:t>
              </a:r>
              <a:r>
                <a:rPr lang="fr-FR" b="1" u="sng" dirty="0"/>
                <a:t>ventes</a:t>
              </a:r>
              <a:r>
                <a:rPr lang="fr-FR" u="sng" dirty="0"/>
                <a:t> en </a:t>
              </a:r>
              <a:r>
                <a:rPr lang="fr-FR" b="1" u="sng" dirty="0"/>
                <a:t>CA et en quantité </a:t>
              </a:r>
              <a:r>
                <a:rPr lang="fr-FR" u="sng" dirty="0"/>
                <a:t>: </a:t>
              </a:r>
              <a:br>
                <a:rPr lang="fr-FR" dirty="0"/>
              </a:br>
              <a:r>
                <a:rPr lang="fr-FR" dirty="0"/>
                <a:t>    </a:t>
              </a:r>
              <a:r>
                <a:rPr lang="fr-FR" b="1" dirty="0"/>
                <a:t>pas d'impact </a:t>
              </a:r>
              <a:r>
                <a:rPr lang="fr-FR" dirty="0"/>
                <a:t>car </a:t>
              </a:r>
              <a:r>
                <a:rPr lang="fr-FR" dirty="0" err="1"/>
                <a:t>total_sales</a:t>
              </a:r>
              <a:r>
                <a:rPr lang="fr-FR" dirty="0"/>
                <a:t>=0</a:t>
              </a:r>
            </a:p>
            <a:p>
              <a:pPr>
                <a:spcAft>
                  <a:spcPts val="600"/>
                </a:spcAft>
              </a:pPr>
              <a:r>
                <a:rPr lang="fr-FR" u="sng" dirty="0"/>
                <a:t> </a:t>
              </a:r>
              <a:r>
                <a:rPr lang="fr-FR" b="1" u="sng" dirty="0"/>
                <a:t>Valorisation de stock </a:t>
              </a:r>
              <a:r>
                <a:rPr lang="fr-FR" u="sng" dirty="0"/>
                <a:t>: </a:t>
              </a:r>
              <a:br>
                <a:rPr lang="fr-FR" dirty="0"/>
              </a:br>
              <a:r>
                <a:rPr lang="fr-FR" b="1" dirty="0"/>
                <a:t>pas d'impact </a:t>
              </a:r>
              <a:r>
                <a:rPr lang="fr-FR" dirty="0"/>
                <a:t>car calculé sur le prix d'achat</a:t>
              </a:r>
            </a:p>
            <a:p>
              <a:pPr>
                <a:spcAft>
                  <a:spcPts val="600"/>
                </a:spcAft>
              </a:pPr>
              <a:r>
                <a:rPr lang="fr-FR" dirty="0"/>
                <a:t> </a:t>
              </a:r>
              <a:r>
                <a:rPr lang="fr-FR" u="sng" dirty="0"/>
                <a:t>Calcul du nombre de mois stock / Rotation stock </a:t>
              </a:r>
              <a:r>
                <a:rPr lang="fr-FR" dirty="0"/>
                <a:t>: </a:t>
              </a:r>
              <a:br>
                <a:rPr lang="fr-FR" dirty="0"/>
              </a:br>
              <a:r>
                <a:rPr lang="fr-FR" b="1" dirty="0"/>
                <a:t>pas d'impact. </a:t>
              </a:r>
              <a:r>
                <a:rPr lang="fr-FR" dirty="0"/>
                <a:t>(prix non impliqué)</a:t>
              </a:r>
            </a:p>
          </p:txBody>
        </p:sp>
      </p:grpSp>
      <p:pic>
        <p:nvPicPr>
          <p:cNvPr id="44" name="Graphique 43" descr="Verre de lait cassé et renversé avec un remplissage uni">
            <a:extLst>
              <a:ext uri="{FF2B5EF4-FFF2-40B4-BE49-F238E27FC236}">
                <a16:creationId xmlns:a16="http://schemas.microsoft.com/office/drawing/2014/main" id="{D2CA7C49-B786-F9E3-21C0-EAFE9D073895}"/>
              </a:ext>
            </a:extLst>
          </p:cNvPr>
          <p:cNvPicPr>
            <a:picLocks noChangeAspect="1"/>
          </p:cNvPicPr>
          <p:nvPr/>
        </p:nvPicPr>
        <p:blipFill>
          <a:blip r:embed="rId8">
            <a:lum/>
            <a:extLst>
              <a:ext uri="{96DAC541-7B7A-43D3-8B79-37D633B846F1}">
                <asvg:svgBlip xmlns:asvg="http://schemas.microsoft.com/office/drawing/2016/SVG/main" r:embed="rId9"/>
              </a:ext>
            </a:extLst>
          </a:blip>
          <a:stretch>
            <a:fillRect/>
          </a:stretch>
        </p:blipFill>
        <p:spPr>
          <a:xfrm>
            <a:off x="0" y="815150"/>
            <a:ext cx="548640" cy="548640"/>
          </a:xfrm>
          <a:prstGeom prst="rect">
            <a:avLst/>
          </a:prstGeom>
        </p:spPr>
      </p:pic>
      <p:pic>
        <p:nvPicPr>
          <p:cNvPr id="45" name="Graphique 44" descr="Verre de lait cassé et renversé avec un remplissage uni">
            <a:extLst>
              <a:ext uri="{FF2B5EF4-FFF2-40B4-BE49-F238E27FC236}">
                <a16:creationId xmlns:a16="http://schemas.microsoft.com/office/drawing/2014/main" id="{CC7C9D3F-4419-2FBC-D870-765750D5D41B}"/>
              </a:ext>
            </a:extLst>
          </p:cNvPr>
          <p:cNvPicPr>
            <a:picLocks noChangeAspect="1"/>
          </p:cNvPicPr>
          <p:nvPr/>
        </p:nvPicPr>
        <p:blipFill>
          <a:blip r:embed="rId8">
            <a:lum/>
            <a:extLst>
              <a:ext uri="{96DAC541-7B7A-43D3-8B79-37D633B846F1}">
                <asvg:svgBlip xmlns:asvg="http://schemas.microsoft.com/office/drawing/2016/SVG/main" r:embed="rId9"/>
              </a:ext>
            </a:extLst>
          </a:blip>
          <a:stretch>
            <a:fillRect/>
          </a:stretch>
        </p:blipFill>
        <p:spPr>
          <a:xfrm>
            <a:off x="6529865" y="363506"/>
            <a:ext cx="548640" cy="548640"/>
          </a:xfrm>
          <a:prstGeom prst="rect">
            <a:avLst/>
          </a:prstGeom>
        </p:spPr>
      </p:pic>
    </p:spTree>
    <p:extLst>
      <p:ext uri="{BB962C8B-B14F-4D97-AF65-F5344CB8AC3E}">
        <p14:creationId xmlns:p14="http://schemas.microsoft.com/office/powerpoint/2010/main" val="2191270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3CC16-925F-080A-1C3A-6D52D487560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DCAC074-06CC-59DC-CE91-C1C555A6D8C8}"/>
              </a:ext>
            </a:extLst>
          </p:cNvPr>
          <p:cNvSpPr>
            <a:spLocks noGrp="1"/>
          </p:cNvSpPr>
          <p:nvPr>
            <p:ph type="title"/>
          </p:nvPr>
        </p:nvSpPr>
        <p:spPr/>
        <p:txBody>
          <a:bodyPr/>
          <a:lstStyle/>
          <a:p>
            <a:r>
              <a:rPr lang="fr-FR" dirty="0"/>
              <a:t>I-Présentation de l’étude</a:t>
            </a:r>
          </a:p>
        </p:txBody>
      </p:sp>
      <p:sp>
        <p:nvSpPr>
          <p:cNvPr id="5" name="Espace réservé du contenu 4">
            <a:extLst>
              <a:ext uri="{FF2B5EF4-FFF2-40B4-BE49-F238E27FC236}">
                <a16:creationId xmlns:a16="http://schemas.microsoft.com/office/drawing/2014/main" id="{C984D332-59A6-7580-3200-5E0F7DA69CBD}"/>
              </a:ext>
            </a:extLst>
          </p:cNvPr>
          <p:cNvSpPr>
            <a:spLocks noGrp="1"/>
          </p:cNvSpPr>
          <p:nvPr>
            <p:ph idx="1"/>
          </p:nvPr>
        </p:nvSpPr>
        <p:spPr/>
        <p:txBody>
          <a:bodyPr>
            <a:normAutofit/>
          </a:bodyPr>
          <a:lstStyle/>
          <a:p>
            <a:r>
              <a:rPr lang="fr-FR" dirty="0">
                <a:hlinkClick r:id="rId2" action="ppaction://hlinksldjump"/>
              </a:rPr>
              <a:t>A - LE CONTEXTE</a:t>
            </a:r>
            <a:endParaRPr lang="fr-FR" dirty="0"/>
          </a:p>
          <a:p>
            <a:r>
              <a:rPr lang="fr-FR" dirty="0">
                <a:hlinkClick r:id="rId2" action="ppaction://hlinksldjump"/>
              </a:rPr>
              <a:t>B - LA METHODOLOGIE DE L’ANALYSE et CONFORMITE au RGPD </a:t>
            </a:r>
            <a:endParaRPr lang="fr-FR" dirty="0"/>
          </a:p>
        </p:txBody>
      </p:sp>
      <p:sp>
        <p:nvSpPr>
          <p:cNvPr id="4" name="Espace réservé du numéro de diapositive 3">
            <a:extLst>
              <a:ext uri="{FF2B5EF4-FFF2-40B4-BE49-F238E27FC236}">
                <a16:creationId xmlns:a16="http://schemas.microsoft.com/office/drawing/2014/main" id="{E02C387F-1A04-DBD9-E999-E9C76D7BBDF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7" name="Graphic 7" descr="Menu contextuel">
            <a:extLst>
              <a:ext uri="{FF2B5EF4-FFF2-40B4-BE49-F238E27FC236}">
                <a16:creationId xmlns:a16="http://schemas.microsoft.com/office/drawing/2014/main" id="{0865CDB9-77E2-4AB3-C041-C23B43D6D2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42084" y="1368000"/>
            <a:ext cx="540000" cy="540000"/>
          </a:xfrm>
          <a:prstGeom prst="rect">
            <a:avLst/>
          </a:prstGeom>
        </p:spPr>
      </p:pic>
      <p:pic>
        <p:nvPicPr>
          <p:cNvPr id="9" name="Graphic 9" descr="Magnifying glass">
            <a:extLst>
              <a:ext uri="{FF2B5EF4-FFF2-40B4-BE49-F238E27FC236}">
                <a16:creationId xmlns:a16="http://schemas.microsoft.com/office/drawing/2014/main" id="{EBD1698D-6D9A-3EF5-905E-B55A87D7D9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6660" y="1877814"/>
            <a:ext cx="540000" cy="540000"/>
          </a:xfrm>
          <a:prstGeom prst="rect">
            <a:avLst/>
          </a:prstGeom>
        </p:spPr>
      </p:pic>
      <p:grpSp>
        <p:nvGrpSpPr>
          <p:cNvPr id="8" name="Groupe 7">
            <a:extLst>
              <a:ext uri="{FF2B5EF4-FFF2-40B4-BE49-F238E27FC236}">
                <a16:creationId xmlns:a16="http://schemas.microsoft.com/office/drawing/2014/main" id="{573A85B4-6AC0-7B46-BC8E-55EFC8E5F436}"/>
              </a:ext>
            </a:extLst>
          </p:cNvPr>
          <p:cNvGrpSpPr>
            <a:grpSpLocks noChangeAspect="1"/>
          </p:cNvGrpSpPr>
          <p:nvPr/>
        </p:nvGrpSpPr>
        <p:grpSpPr>
          <a:xfrm>
            <a:off x="5152164" y="64921"/>
            <a:ext cx="1008000" cy="1008000"/>
            <a:chOff x="5086300" y="-122180"/>
            <a:chExt cx="1461600" cy="1461600"/>
          </a:xfrm>
        </p:grpSpPr>
        <p:sp>
          <p:nvSpPr>
            <p:cNvPr id="3" name="Ellipse 2">
              <a:extLst>
                <a:ext uri="{FF2B5EF4-FFF2-40B4-BE49-F238E27FC236}">
                  <a16:creationId xmlns:a16="http://schemas.microsoft.com/office/drawing/2014/main" id="{FD781A99-36C3-B798-9E19-041947A7851A}"/>
                </a:ext>
              </a:extLst>
            </p:cNvPr>
            <p:cNvSpPr>
              <a:spLocks noChangeAspect="1"/>
            </p:cNvSpPr>
            <p:nvPr/>
          </p:nvSpPr>
          <p:spPr>
            <a:xfrm>
              <a:off x="5086300" y="-122180"/>
              <a:ext cx="1461600" cy="1461600"/>
            </a:xfrm>
            <a:prstGeom prst="ellipse">
              <a:avLst/>
            </a:prstGeom>
            <a:solidFill>
              <a:schemeClr val="accent2">
                <a:lumMod val="75000"/>
              </a:schemeClr>
            </a:solidFill>
          </p:spPr>
          <p:style>
            <a:lnRef idx="0">
              <a:schemeClr val="lt2">
                <a:alpha val="0"/>
                <a:hueOff val="0"/>
                <a:satOff val="0"/>
                <a:lumOff val="0"/>
                <a:alphaOff val="0"/>
              </a:schemeClr>
            </a:lnRef>
            <a:fillRef idx="1">
              <a:scrgbClr r="0" g="0" b="0"/>
            </a:fillRef>
            <a:effectRef idx="0">
              <a:schemeClr val="dk2">
                <a:hueOff val="0"/>
                <a:satOff val="0"/>
                <a:lumOff val="0"/>
                <a:alphaOff val="0"/>
              </a:schemeClr>
            </a:effectRef>
            <a:fontRef idx="minor"/>
          </p:style>
          <p:txBody>
            <a:bodyPr/>
            <a:lstStyle/>
            <a:p>
              <a:endParaRPr lang="fr-FR"/>
            </a:p>
          </p:txBody>
        </p:sp>
        <p:sp>
          <p:nvSpPr>
            <p:cNvPr id="6" name="Rectangle 5" descr="Graduation Cap">
              <a:extLst>
                <a:ext uri="{FF2B5EF4-FFF2-40B4-BE49-F238E27FC236}">
                  <a16:creationId xmlns:a16="http://schemas.microsoft.com/office/drawing/2014/main" id="{3BBC472E-73C4-7068-773C-3D138308A7A0}"/>
                </a:ext>
              </a:extLst>
            </p:cNvPr>
            <p:cNvSpPr>
              <a:spLocks noChangeAspect="1"/>
            </p:cNvSpPr>
            <p:nvPr/>
          </p:nvSpPr>
          <p:spPr>
            <a:xfrm>
              <a:off x="5397810" y="189330"/>
              <a:ext cx="838621" cy="838621"/>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fr-FR"/>
            </a:p>
          </p:txBody>
        </p:sp>
      </p:grpSp>
    </p:spTree>
    <p:extLst>
      <p:ext uri="{BB962C8B-B14F-4D97-AF65-F5344CB8AC3E}">
        <p14:creationId xmlns:p14="http://schemas.microsoft.com/office/powerpoint/2010/main" val="14025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4E7AD-9AEC-B723-89C8-0430A7C5189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B1F9D3D-060D-A5E9-CEFA-FC00EC71BCA6}"/>
              </a:ext>
            </a:extLst>
          </p:cNvPr>
          <p:cNvSpPr>
            <a:spLocks noGrp="1"/>
          </p:cNvSpPr>
          <p:nvPr>
            <p:ph type="title"/>
          </p:nvPr>
        </p:nvSpPr>
        <p:spPr/>
        <p:txBody>
          <a:bodyPr>
            <a:normAutofit fontScale="90000"/>
          </a:bodyPr>
          <a:lstStyle/>
          <a:p>
            <a:r>
              <a:rPr lang="fr-FR" sz="2800" dirty="0"/>
              <a:t>I.A – Contexte		I.B - Méthodologie de l’analyse (et conformité RGPD)</a:t>
            </a:r>
          </a:p>
        </p:txBody>
      </p:sp>
      <p:sp>
        <p:nvSpPr>
          <p:cNvPr id="4" name="Espace réservé du numéro de diapositive 3">
            <a:extLst>
              <a:ext uri="{FF2B5EF4-FFF2-40B4-BE49-F238E27FC236}">
                <a16:creationId xmlns:a16="http://schemas.microsoft.com/office/drawing/2014/main" id="{B2A8CEB9-0D25-EA27-1578-BD32E6645F0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fr-FR" sz="1400" b="0" i="0" u="none" strike="noStrike" kern="1200" cap="none" spc="0" normalizeH="0" baseline="0" noProof="0" dirty="0">
              <a:ln>
                <a:noFill/>
              </a:ln>
              <a:solidFill>
                <a:srgbClr val="3494BA"/>
              </a:solidFill>
              <a:effectLst/>
              <a:uLnTx/>
              <a:uFillTx/>
              <a:latin typeface="Gill Sans MT" panose="020B0502020104020203"/>
              <a:ea typeface="+mn-ea"/>
              <a:cs typeface="+mn-cs"/>
            </a:endParaRPr>
          </a:p>
        </p:txBody>
      </p:sp>
      <p:sp>
        <p:nvSpPr>
          <p:cNvPr id="3" name="Espace réservé du contenu 2">
            <a:extLst>
              <a:ext uri="{FF2B5EF4-FFF2-40B4-BE49-F238E27FC236}">
                <a16:creationId xmlns:a16="http://schemas.microsoft.com/office/drawing/2014/main" id="{5C7BD328-CD89-681A-1330-CF3501AC5CFF}"/>
              </a:ext>
            </a:extLst>
          </p:cNvPr>
          <p:cNvSpPr>
            <a:spLocks noGrp="1"/>
          </p:cNvSpPr>
          <p:nvPr>
            <p:ph idx="4294967295"/>
          </p:nvPr>
        </p:nvSpPr>
        <p:spPr>
          <a:xfrm>
            <a:off x="5374332" y="1052736"/>
            <a:ext cx="6397668" cy="1800200"/>
          </a:xfrm>
          <a:ln w="25400" cap="flat">
            <a:solidFill>
              <a:srgbClr val="990000"/>
            </a:solidFill>
          </a:ln>
        </p:spPr>
        <p:txBody>
          <a:bodyPr bIns="36000">
            <a:noAutofit/>
          </a:bodyPr>
          <a:lstStyle/>
          <a:p>
            <a:pPr marL="285750" indent="-285750">
              <a:lnSpc>
                <a:spcPct val="100000"/>
              </a:lnSpc>
              <a:spcBef>
                <a:spcPts val="0"/>
              </a:spcBef>
              <a:spcAft>
                <a:spcPts val="600"/>
              </a:spcAft>
              <a:buFont typeface="Arial" panose="020B0604020202020204" pitchFamily="34" charset="0"/>
              <a:buChar char="•"/>
            </a:pPr>
            <a:r>
              <a:rPr lang="fr-FR" sz="1600" b="1" u="sng" dirty="0">
                <a:solidFill>
                  <a:srgbClr val="271A38"/>
                </a:solidFill>
                <a:latin typeface="Inter"/>
              </a:rPr>
              <a:t>L’entreprise</a:t>
            </a:r>
            <a:r>
              <a:rPr lang="fr-FR" sz="1600" b="1" i="0" u="sng" dirty="0">
                <a:solidFill>
                  <a:srgbClr val="271A38"/>
                </a:solidFill>
                <a:effectLst/>
                <a:latin typeface="Inter"/>
              </a:rPr>
              <a:t> :</a:t>
            </a:r>
            <a:r>
              <a:rPr lang="fr-FR" sz="1600" b="1" i="0" dirty="0">
                <a:solidFill>
                  <a:srgbClr val="271A38"/>
                </a:solidFill>
                <a:effectLst/>
                <a:latin typeface="Inter"/>
              </a:rPr>
              <a:t> </a:t>
            </a:r>
            <a:r>
              <a:rPr lang="fr-FR" sz="1600" b="0" i="0" dirty="0" err="1">
                <a:solidFill>
                  <a:srgbClr val="271A38"/>
                </a:solidFill>
                <a:effectLst/>
                <a:latin typeface="Inter"/>
              </a:rPr>
              <a:t>Bottleneck</a:t>
            </a:r>
            <a:r>
              <a:rPr lang="fr-FR" sz="1600" dirty="0">
                <a:solidFill>
                  <a:srgbClr val="271A38"/>
                </a:solidFill>
                <a:latin typeface="Inter"/>
              </a:rPr>
              <a:t>, commerçant de vins et spiritueux en ligne.</a:t>
            </a:r>
            <a:endParaRPr lang="fr-FR" sz="1600" b="1" i="0" dirty="0">
              <a:solidFill>
                <a:srgbClr val="271A38"/>
              </a:solidFill>
              <a:effectLst/>
              <a:latin typeface="Inter"/>
            </a:endParaRPr>
          </a:p>
          <a:p>
            <a:pPr marL="285750" indent="-285750">
              <a:lnSpc>
                <a:spcPct val="100000"/>
              </a:lnSpc>
              <a:spcBef>
                <a:spcPts val="0"/>
              </a:spcBef>
              <a:spcAft>
                <a:spcPts val="600"/>
              </a:spcAft>
              <a:buFont typeface="Arial" panose="020B0604020202020204" pitchFamily="34" charset="0"/>
              <a:buChar char="•"/>
            </a:pPr>
            <a:r>
              <a:rPr lang="fr-FR" sz="1600" b="1" i="0" u="sng" dirty="0">
                <a:solidFill>
                  <a:srgbClr val="271A38"/>
                </a:solidFill>
                <a:effectLst/>
                <a:latin typeface="Inter"/>
              </a:rPr>
              <a:t>Objectifs </a:t>
            </a:r>
            <a:r>
              <a:rPr lang="fr-FR" sz="1600" b="0" i="0" dirty="0">
                <a:solidFill>
                  <a:srgbClr val="271A38"/>
                </a:solidFill>
                <a:effectLst/>
                <a:latin typeface="Inter"/>
              </a:rPr>
              <a:t>:</a:t>
            </a:r>
          </a:p>
          <a:p>
            <a:pPr marL="742813" lvl="1" indent="-285750">
              <a:lnSpc>
                <a:spcPct val="100000"/>
              </a:lnSpc>
              <a:spcBef>
                <a:spcPts val="0"/>
              </a:spcBef>
              <a:spcAft>
                <a:spcPts val="600"/>
              </a:spcAft>
            </a:pPr>
            <a:r>
              <a:rPr lang="fr-FR" sz="1600" b="1" dirty="0">
                <a:solidFill>
                  <a:srgbClr val="271A38"/>
                </a:solidFill>
                <a:latin typeface="Inter"/>
              </a:rPr>
              <a:t>Identifier les anomalies dans les données (A CONTROLER)</a:t>
            </a:r>
          </a:p>
          <a:p>
            <a:pPr marL="742813" lvl="1" indent="-285750">
              <a:lnSpc>
                <a:spcPct val="100000"/>
              </a:lnSpc>
              <a:spcBef>
                <a:spcPts val="0"/>
              </a:spcBef>
              <a:spcAft>
                <a:spcPts val="600"/>
              </a:spcAft>
            </a:pPr>
            <a:r>
              <a:rPr lang="fr-FR" sz="1600" b="1" dirty="0">
                <a:solidFill>
                  <a:srgbClr val="271A38"/>
                </a:solidFill>
                <a:latin typeface="Inter"/>
              </a:rPr>
              <a:t>Analyser les données </a:t>
            </a:r>
            <a:r>
              <a:rPr lang="fr-FR" sz="1600" dirty="0">
                <a:solidFill>
                  <a:srgbClr val="271A38"/>
                </a:solidFill>
                <a:latin typeface="Inter"/>
              </a:rPr>
              <a:t>du site web au travers d’</a:t>
            </a:r>
            <a:r>
              <a:rPr lang="fr-FR" sz="1600" b="1" dirty="0">
                <a:solidFill>
                  <a:srgbClr val="271A38"/>
                </a:solidFill>
                <a:latin typeface="Inter"/>
              </a:rPr>
              <a:t>indicateurs clés de performance sur le mois d’OCTOBRE</a:t>
            </a:r>
          </a:p>
          <a:p>
            <a:pPr marL="742813" lvl="1" indent="-285750">
              <a:lnSpc>
                <a:spcPct val="100000"/>
              </a:lnSpc>
              <a:spcBef>
                <a:spcPts val="0"/>
              </a:spcBef>
              <a:spcAft>
                <a:spcPts val="600"/>
              </a:spcAft>
            </a:pPr>
            <a:r>
              <a:rPr lang="fr-FR" sz="1600" b="1" i="0" dirty="0">
                <a:solidFill>
                  <a:srgbClr val="271A38"/>
                </a:solidFill>
                <a:effectLst/>
                <a:latin typeface="Inter"/>
              </a:rPr>
              <a:t>proposer des solutions pour améliorer la gestion des données</a:t>
            </a:r>
          </a:p>
        </p:txBody>
      </p:sp>
      <p:pic>
        <p:nvPicPr>
          <p:cNvPr id="5" name="Graphic 7" descr="Menu contextuel">
            <a:extLst>
              <a:ext uri="{FF2B5EF4-FFF2-40B4-BE49-F238E27FC236}">
                <a16:creationId xmlns:a16="http://schemas.microsoft.com/office/drawing/2014/main" id="{BC5A4286-1D81-1450-16DC-F1D611D6B8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2004" y="89847"/>
            <a:ext cx="640080" cy="640080"/>
          </a:xfrm>
          <a:prstGeom prst="rect">
            <a:avLst/>
          </a:prstGeom>
        </p:spPr>
      </p:pic>
      <p:sp>
        <p:nvSpPr>
          <p:cNvPr id="6" name="Espace réservé du contenu 2">
            <a:extLst>
              <a:ext uri="{FF2B5EF4-FFF2-40B4-BE49-F238E27FC236}">
                <a16:creationId xmlns:a16="http://schemas.microsoft.com/office/drawing/2014/main" id="{AE347105-3DE3-8F86-A3D2-B0CF3A5DAC93}"/>
              </a:ext>
            </a:extLst>
          </p:cNvPr>
          <p:cNvSpPr txBox="1">
            <a:spLocks/>
          </p:cNvSpPr>
          <p:nvPr/>
        </p:nvSpPr>
        <p:spPr>
          <a:xfrm>
            <a:off x="256846" y="2960279"/>
            <a:ext cx="8280920" cy="2631490"/>
          </a:xfrm>
          <a:prstGeom prst="rect">
            <a:avLst/>
          </a:prstGeom>
          <a:ln w="25400" cap="flat">
            <a:solidFill>
              <a:srgbClr val="990000"/>
            </a:solidFill>
          </a:ln>
        </p:spPr>
        <p:txBody>
          <a:bodyPr vert="horz" lIns="91440" tIns="45720" rIns="91440" bIns="45720" rtlCol="0" anchor="t">
            <a:sp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00000"/>
              </a:lnSpc>
              <a:spcBef>
                <a:spcPts val="0"/>
              </a:spcBef>
              <a:spcAft>
                <a:spcPts val="600"/>
              </a:spcAft>
            </a:pPr>
            <a:r>
              <a:rPr lang="fr-FR" sz="1600" b="1" u="sng" dirty="0"/>
              <a:t>Exploration et Nettoyage des données avec Python sous </a:t>
            </a:r>
            <a:r>
              <a:rPr lang="fr-FR" sz="1600" b="1" u="sng" dirty="0" err="1"/>
              <a:t>Jupyter</a:t>
            </a:r>
            <a:r>
              <a:rPr lang="fr-FR" sz="1600" b="1" u="sng" dirty="0"/>
              <a:t> Notebook :</a:t>
            </a:r>
            <a:br>
              <a:rPr lang="fr-FR" sz="1600" b="1" u="sng" dirty="0"/>
            </a:br>
            <a:r>
              <a:rPr lang="fr-FR" sz="1600" dirty="0"/>
              <a:t>- Import des 3 fichiers </a:t>
            </a:r>
            <a:r>
              <a:rPr lang="fr-FR" sz="1600" dirty="0" err="1"/>
              <a:t>excel</a:t>
            </a:r>
            <a:br>
              <a:rPr lang="fr-FR" sz="1600" dirty="0"/>
            </a:br>
            <a:r>
              <a:rPr lang="fr-FR" sz="1600" dirty="0"/>
              <a:t>- Analyse des </a:t>
            </a:r>
            <a:r>
              <a:rPr lang="fr-FR" sz="1600" b="1" dirty="0"/>
              <a:t>attributs</a:t>
            </a:r>
            <a:r>
              <a:rPr lang="fr-FR" sz="1600" dirty="0"/>
              <a:t> et </a:t>
            </a:r>
            <a:r>
              <a:rPr lang="fr-FR" sz="1600" b="1" dirty="0"/>
              <a:t>type</a:t>
            </a:r>
            <a:r>
              <a:rPr lang="fr-FR" sz="1600" dirty="0"/>
              <a:t> de données</a:t>
            </a:r>
            <a:br>
              <a:rPr lang="fr-FR" sz="1600" dirty="0"/>
            </a:br>
            <a:r>
              <a:rPr lang="fr-FR" sz="1600" dirty="0"/>
              <a:t>- </a:t>
            </a:r>
            <a:r>
              <a:rPr lang="fr-FR" sz="1600" b="1" dirty="0"/>
              <a:t>Suppression des donnés inutiles, (ou non conforme au RGPD)</a:t>
            </a:r>
            <a:br>
              <a:rPr lang="fr-FR" sz="1600" dirty="0"/>
            </a:br>
            <a:r>
              <a:rPr lang="fr-FR" sz="1600" dirty="0"/>
              <a:t>- </a:t>
            </a:r>
            <a:r>
              <a:rPr lang="fr-FR" sz="1600" b="1" dirty="0"/>
              <a:t>Nettoyage des données </a:t>
            </a:r>
            <a:r>
              <a:rPr lang="fr-FR" sz="1600" dirty="0"/>
              <a:t>(données vides, blanches, valeurs aberrantes)</a:t>
            </a:r>
            <a:br>
              <a:rPr lang="fr-FR" sz="1600" dirty="0"/>
            </a:br>
            <a:r>
              <a:rPr lang="fr-FR" sz="1600" dirty="0"/>
              <a:t>- (</a:t>
            </a:r>
            <a:r>
              <a:rPr lang="fr-FR" sz="1600" b="1" dirty="0" err="1"/>
              <a:t>Retypage</a:t>
            </a:r>
            <a:r>
              <a:rPr lang="fr-FR" sz="1600" b="1" dirty="0"/>
              <a:t> des données et noms de colonnes, si nécessaires)</a:t>
            </a:r>
            <a:endParaRPr lang="fr-FR" sz="1600" dirty="0"/>
          </a:p>
          <a:p>
            <a:pPr>
              <a:lnSpc>
                <a:spcPct val="100000"/>
              </a:lnSpc>
              <a:spcBef>
                <a:spcPts val="0"/>
              </a:spcBef>
              <a:spcAft>
                <a:spcPts val="600"/>
              </a:spcAft>
            </a:pPr>
            <a:r>
              <a:rPr lang="fr-FR" sz="1600" b="1" u="sng" dirty="0"/>
              <a:t>Analyse des données avec Python sous </a:t>
            </a:r>
            <a:r>
              <a:rPr lang="fr-FR" sz="1600" b="1" u="sng" dirty="0" err="1"/>
              <a:t>Jupyter</a:t>
            </a:r>
            <a:r>
              <a:rPr lang="fr-FR" sz="1600" b="1" u="sng" dirty="0"/>
              <a:t> Notebook :</a:t>
            </a:r>
            <a:br>
              <a:rPr lang="fr-FR" sz="1600" dirty="0"/>
            </a:br>
            <a:r>
              <a:rPr lang="fr-FR" sz="1600" dirty="0"/>
              <a:t>-</a:t>
            </a:r>
            <a:r>
              <a:rPr lang="fr-FR" sz="1600" b="1" dirty="0"/>
              <a:t> Jonction des fichiers</a:t>
            </a:r>
            <a:br>
              <a:rPr lang="fr-FR" sz="1600" dirty="0"/>
            </a:br>
            <a:r>
              <a:rPr lang="fr-FR" sz="1600" dirty="0"/>
              <a:t>- </a:t>
            </a:r>
            <a:r>
              <a:rPr lang="fr-FR" sz="1600" b="1" dirty="0"/>
              <a:t>Analyse des données (et nettoyage de données)</a:t>
            </a:r>
            <a:br>
              <a:rPr lang="fr-FR" sz="1600" dirty="0"/>
            </a:br>
            <a:r>
              <a:rPr lang="fr-FR" sz="1600" dirty="0"/>
              <a:t>- </a:t>
            </a:r>
            <a:r>
              <a:rPr lang="fr-FR" sz="1600" b="1" dirty="0"/>
              <a:t>Export du fichier nettoyé en </a:t>
            </a:r>
            <a:r>
              <a:rPr lang="fr-FR" sz="1600" b="1" dirty="0" err="1"/>
              <a:t>excel</a:t>
            </a:r>
            <a:endParaRPr lang="fr-FR" sz="1600" b="1" dirty="0"/>
          </a:p>
        </p:txBody>
      </p:sp>
      <p:pic>
        <p:nvPicPr>
          <p:cNvPr id="7" name="Image 6" descr="Une image contenant clipart, symbole, Graphique, dessin humoristique&#10;&#10;Description générée automatiquement">
            <a:extLst>
              <a:ext uri="{FF2B5EF4-FFF2-40B4-BE49-F238E27FC236}">
                <a16:creationId xmlns:a16="http://schemas.microsoft.com/office/drawing/2014/main" id="{E6B2E8A9-7141-4317-73D8-B727A6D5B0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7883" y="3121366"/>
            <a:ext cx="877714" cy="877714"/>
          </a:xfrm>
          <a:prstGeom prst="rect">
            <a:avLst/>
          </a:prstGeom>
        </p:spPr>
      </p:pic>
      <p:pic>
        <p:nvPicPr>
          <p:cNvPr id="8" name="Image 7" descr="Une image contenant clipart, symbole, Graphique, dessin humoristique&#10;&#10;Description générée automatiquement">
            <a:extLst>
              <a:ext uri="{FF2B5EF4-FFF2-40B4-BE49-F238E27FC236}">
                <a16:creationId xmlns:a16="http://schemas.microsoft.com/office/drawing/2014/main" id="{844B9398-DD6C-6F59-A942-9570A372A8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9184" y="4551807"/>
            <a:ext cx="877714" cy="877714"/>
          </a:xfrm>
          <a:prstGeom prst="rect">
            <a:avLst/>
          </a:prstGeom>
        </p:spPr>
      </p:pic>
      <p:pic>
        <p:nvPicPr>
          <p:cNvPr id="9" name="Image 8" descr="Logo bottle neck">
            <a:extLst>
              <a:ext uri="{FF2B5EF4-FFF2-40B4-BE49-F238E27FC236}">
                <a16:creationId xmlns:a16="http://schemas.microsoft.com/office/drawing/2014/main" id="{40E5C247-A56C-8F51-3B8D-0B84CE5D4337}"/>
              </a:ext>
            </a:extLst>
          </p:cNvPr>
          <p:cNvPicPr>
            <a:picLocks noChangeAspect="1"/>
          </p:cNvPicPr>
          <p:nvPr/>
        </p:nvPicPr>
        <p:blipFill>
          <a:blip r:embed="rId6"/>
          <a:srcRect l="9620" r="12234"/>
          <a:stretch/>
        </p:blipFill>
        <p:spPr>
          <a:xfrm>
            <a:off x="1561421" y="1137496"/>
            <a:ext cx="2209203" cy="1630680"/>
          </a:xfrm>
          <a:prstGeom prst="rect">
            <a:avLst/>
          </a:prstGeom>
        </p:spPr>
      </p:pic>
      <p:pic>
        <p:nvPicPr>
          <p:cNvPr id="13" name="Graphic 9" descr="Magnifying glass">
            <a:extLst>
              <a:ext uri="{FF2B5EF4-FFF2-40B4-BE49-F238E27FC236}">
                <a16:creationId xmlns:a16="http://schemas.microsoft.com/office/drawing/2014/main" id="{6C8C4495-61C0-EF51-03F7-E274D6A33D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31920" y="70481"/>
            <a:ext cx="640080" cy="640080"/>
          </a:xfrm>
          <a:prstGeom prst="rect">
            <a:avLst/>
          </a:prstGeom>
        </p:spPr>
      </p:pic>
      <p:sp>
        <p:nvSpPr>
          <p:cNvPr id="14" name="Espace réservé du contenu 2">
            <a:extLst>
              <a:ext uri="{FF2B5EF4-FFF2-40B4-BE49-F238E27FC236}">
                <a16:creationId xmlns:a16="http://schemas.microsoft.com/office/drawing/2014/main" id="{41B2DE9A-6BFD-B391-47A8-59FE6460D60B}"/>
              </a:ext>
            </a:extLst>
          </p:cNvPr>
          <p:cNvSpPr txBox="1">
            <a:spLocks/>
          </p:cNvSpPr>
          <p:nvPr/>
        </p:nvSpPr>
        <p:spPr>
          <a:xfrm>
            <a:off x="256846" y="5696671"/>
            <a:ext cx="8280920" cy="338554"/>
          </a:xfrm>
          <a:prstGeom prst="rect">
            <a:avLst/>
          </a:prstGeom>
          <a:ln w="25400" cap="flat">
            <a:solidFill>
              <a:srgbClr val="990000"/>
            </a:solidFill>
          </a:ln>
        </p:spPr>
        <p:txBody>
          <a:bodyPr vert="horz" lIns="91440" tIns="45720" rIns="91440" bIns="45720" rtlCol="0" anchor="t">
            <a:sp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00000"/>
              </a:lnSpc>
              <a:spcBef>
                <a:spcPts val="0"/>
              </a:spcBef>
              <a:spcAft>
                <a:spcPts val="600"/>
              </a:spcAft>
            </a:pPr>
            <a:r>
              <a:rPr lang="fr-FR" sz="1600" b="1" u="sng" dirty="0"/>
              <a:t>Analyse de conformité au RGPD : </a:t>
            </a:r>
            <a:r>
              <a:rPr lang="fr-FR" sz="1600" b="1" dirty="0"/>
              <a:t> Absence de données sensibles</a:t>
            </a:r>
          </a:p>
        </p:txBody>
      </p:sp>
      <p:pic>
        <p:nvPicPr>
          <p:cNvPr id="10" name="Graphique 9" descr="Verre de lait cassé et renversé avec un remplissage uni">
            <a:extLst>
              <a:ext uri="{FF2B5EF4-FFF2-40B4-BE49-F238E27FC236}">
                <a16:creationId xmlns:a16="http://schemas.microsoft.com/office/drawing/2014/main" id="{3507789C-81C9-4BB3-7298-0D4C5286B65C}"/>
              </a:ext>
            </a:extLst>
          </p:cNvPr>
          <p:cNvPicPr>
            <a:picLocks noChangeAspect="1"/>
          </p:cNvPicPr>
          <p:nvPr/>
        </p:nvPicPr>
        <p:blipFill>
          <a:blip r:embed="rId9">
            <a:lum/>
            <a:extLst>
              <a:ext uri="{96DAC541-7B7A-43D3-8B79-37D633B846F1}">
                <asvg:svgBlip xmlns:asvg="http://schemas.microsoft.com/office/drawing/2016/SVG/main" r:embed="rId10"/>
              </a:ext>
            </a:extLst>
          </a:blip>
          <a:stretch>
            <a:fillRect/>
          </a:stretch>
        </p:blipFill>
        <p:spPr>
          <a:xfrm>
            <a:off x="11075084" y="1551890"/>
            <a:ext cx="548640" cy="548640"/>
          </a:xfrm>
          <a:prstGeom prst="rect">
            <a:avLst/>
          </a:prstGeom>
        </p:spPr>
      </p:pic>
    </p:spTree>
    <p:extLst>
      <p:ext uri="{BB962C8B-B14F-4D97-AF65-F5344CB8AC3E}">
        <p14:creationId xmlns:p14="http://schemas.microsoft.com/office/powerpoint/2010/main" val="85888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
                                            <p:txEl>
                                              <p:pRg st="0" end="0"/>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6">
                                            <p:txEl>
                                              <p:pRg st="1" end="1"/>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04010-F53B-67F2-9B20-F68C1BA123C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3A0877D-837E-DCB6-7F8B-8524CB4EC06E}"/>
              </a:ext>
            </a:extLst>
          </p:cNvPr>
          <p:cNvSpPr>
            <a:spLocks noGrp="1"/>
          </p:cNvSpPr>
          <p:nvPr>
            <p:ph type="title"/>
          </p:nvPr>
        </p:nvSpPr>
        <p:spPr/>
        <p:txBody>
          <a:bodyPr/>
          <a:lstStyle/>
          <a:p>
            <a:r>
              <a:rPr lang="fr-FR" dirty="0"/>
              <a:t>II-LES DONNEES</a:t>
            </a:r>
          </a:p>
        </p:txBody>
      </p:sp>
      <p:sp>
        <p:nvSpPr>
          <p:cNvPr id="5" name="Espace réservé du contenu 4">
            <a:extLst>
              <a:ext uri="{FF2B5EF4-FFF2-40B4-BE49-F238E27FC236}">
                <a16:creationId xmlns:a16="http://schemas.microsoft.com/office/drawing/2014/main" id="{77D62F48-0E61-64F6-20E7-F0E902A8EBCC}"/>
              </a:ext>
            </a:extLst>
          </p:cNvPr>
          <p:cNvSpPr>
            <a:spLocks noGrp="1"/>
          </p:cNvSpPr>
          <p:nvPr>
            <p:ph idx="1"/>
          </p:nvPr>
        </p:nvSpPr>
        <p:spPr/>
        <p:txBody>
          <a:bodyPr>
            <a:normAutofit/>
          </a:bodyPr>
          <a:lstStyle/>
          <a:p>
            <a:r>
              <a:rPr lang="fr-FR" dirty="0">
                <a:hlinkClick r:id="rId2" action="ppaction://hlinksldjump"/>
              </a:rPr>
              <a:t>A -  Les PRINCIPALES DONNEES DES FICHIERS :</a:t>
            </a:r>
            <a:endParaRPr lang="fr-FR" dirty="0"/>
          </a:p>
          <a:p>
            <a:r>
              <a:rPr lang="fr-FR" dirty="0">
                <a:hlinkClick r:id="rId3" action="ppaction://hlinksldjump"/>
              </a:rPr>
              <a:t>B - LES DONNEES DE L’ERP (Entreprise Ressource Planning) : erp.xlsx</a:t>
            </a:r>
            <a:endParaRPr lang="fr-FR" dirty="0"/>
          </a:p>
          <a:p>
            <a:r>
              <a:rPr lang="fr-FR" dirty="0">
                <a:hlinkClick r:id="rId4" action="ppaction://hlinksldjump"/>
              </a:rPr>
              <a:t>C - LES DONNEES du WEB : web.xlsx</a:t>
            </a:r>
            <a:endParaRPr lang="fr-FR" dirty="0"/>
          </a:p>
          <a:p>
            <a:r>
              <a:rPr lang="fr-FR" dirty="0">
                <a:hlinkClick r:id="rId5" action="ppaction://hlinksldjump"/>
              </a:rPr>
              <a:t>D - LES DONNEES de Liaison : liaison.xlsx</a:t>
            </a:r>
            <a:endParaRPr lang="fr-FR" dirty="0"/>
          </a:p>
          <a:p>
            <a:r>
              <a:rPr lang="fr-FR" dirty="0">
                <a:hlinkClick r:id="rId6" action="ppaction://hlinksldjump"/>
              </a:rPr>
              <a:t>E - LA JOINTURE DES FICHIERS</a:t>
            </a:r>
            <a:endParaRPr lang="fr-FR" dirty="0"/>
          </a:p>
          <a:p>
            <a:endParaRPr lang="fr-FR" dirty="0"/>
          </a:p>
        </p:txBody>
      </p:sp>
      <p:sp>
        <p:nvSpPr>
          <p:cNvPr id="4" name="Espace réservé du numéro de diapositive 3">
            <a:extLst>
              <a:ext uri="{FF2B5EF4-FFF2-40B4-BE49-F238E27FC236}">
                <a16:creationId xmlns:a16="http://schemas.microsoft.com/office/drawing/2014/main" id="{5BC17F31-E165-A37E-D9CF-6CD2A080CA5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grpSp>
        <p:nvGrpSpPr>
          <p:cNvPr id="7" name="Groupe 6">
            <a:extLst>
              <a:ext uri="{FF2B5EF4-FFF2-40B4-BE49-F238E27FC236}">
                <a16:creationId xmlns:a16="http://schemas.microsoft.com/office/drawing/2014/main" id="{1CA9DAC6-A950-FFD8-1DA7-9DDBB0FEE4BD}"/>
              </a:ext>
            </a:extLst>
          </p:cNvPr>
          <p:cNvGrpSpPr>
            <a:grpSpLocks noChangeAspect="1"/>
          </p:cNvGrpSpPr>
          <p:nvPr/>
        </p:nvGrpSpPr>
        <p:grpSpPr>
          <a:xfrm>
            <a:off x="4366220" y="72000"/>
            <a:ext cx="1008000" cy="1008000"/>
            <a:chOff x="5236600" y="2571187"/>
            <a:chExt cx="1715625" cy="1715625"/>
          </a:xfrm>
        </p:grpSpPr>
        <p:sp>
          <p:nvSpPr>
            <p:cNvPr id="3" name="Ellipse 2">
              <a:extLst>
                <a:ext uri="{FF2B5EF4-FFF2-40B4-BE49-F238E27FC236}">
                  <a16:creationId xmlns:a16="http://schemas.microsoft.com/office/drawing/2014/main" id="{40777D6A-150B-FBB1-D8E5-85A072D99588}"/>
                </a:ext>
              </a:extLst>
            </p:cNvPr>
            <p:cNvSpPr/>
            <p:nvPr/>
          </p:nvSpPr>
          <p:spPr>
            <a:xfrm>
              <a:off x="5236600" y="2571187"/>
              <a:ext cx="1715625" cy="1715625"/>
            </a:xfrm>
            <a:prstGeom prst="ellipse">
              <a:avLst/>
            </a:prstGeom>
            <a:solidFill>
              <a:srgbClr val="990000"/>
            </a:solidFill>
          </p:spPr>
          <p:style>
            <a:lnRef idx="0">
              <a:schemeClr val="lt2">
                <a:alpha val="0"/>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p:style>
          <p:txBody>
            <a:bodyPr/>
            <a:lstStyle/>
            <a:p>
              <a:endParaRPr lang="fr-FR"/>
            </a:p>
          </p:txBody>
        </p:sp>
        <p:sp>
          <p:nvSpPr>
            <p:cNvPr id="6" name="Rectangle 5" descr="Document">
              <a:extLst>
                <a:ext uri="{FF2B5EF4-FFF2-40B4-BE49-F238E27FC236}">
                  <a16:creationId xmlns:a16="http://schemas.microsoft.com/office/drawing/2014/main" id="{20835DDE-6C80-6749-0F5C-DB708B32200E}"/>
                </a:ext>
              </a:extLst>
            </p:cNvPr>
            <p:cNvSpPr/>
            <p:nvPr/>
          </p:nvSpPr>
          <p:spPr>
            <a:xfrm>
              <a:off x="5602225" y="2936812"/>
              <a:ext cx="984375" cy="984375"/>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fr-FR"/>
            </a:p>
          </p:txBody>
        </p:sp>
      </p:grpSp>
    </p:spTree>
    <p:extLst>
      <p:ext uri="{BB962C8B-B14F-4D97-AF65-F5344CB8AC3E}">
        <p14:creationId xmlns:p14="http://schemas.microsoft.com/office/powerpoint/2010/main" val="206250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144A0-98A7-0FB7-4103-A331FDCA3C0C}"/>
              </a:ext>
            </a:extLst>
          </p:cNvPr>
          <p:cNvSpPr>
            <a:spLocks noGrp="1"/>
          </p:cNvSpPr>
          <p:nvPr>
            <p:ph type="title"/>
          </p:nvPr>
        </p:nvSpPr>
        <p:spPr/>
        <p:txBody>
          <a:bodyPr/>
          <a:lstStyle/>
          <a:p>
            <a:r>
              <a:rPr lang="fr-FR" dirty="0"/>
              <a:t>II.A -  Les PRINCIPALES DONNEES DES FICHIERS</a:t>
            </a:r>
          </a:p>
        </p:txBody>
      </p:sp>
      <p:sp>
        <p:nvSpPr>
          <p:cNvPr id="3" name="Espace réservé du numéro de diapositive 2">
            <a:extLst>
              <a:ext uri="{FF2B5EF4-FFF2-40B4-BE49-F238E27FC236}">
                <a16:creationId xmlns:a16="http://schemas.microsoft.com/office/drawing/2014/main" id="{68F03960-5B77-6A61-B435-F190F3397398}"/>
              </a:ext>
            </a:extLst>
          </p:cNvPr>
          <p:cNvSpPr>
            <a:spLocks noGrp="1"/>
          </p:cNvSpPr>
          <p:nvPr>
            <p:ph type="sldNum" sz="quarter" idx="12"/>
          </p:nvPr>
        </p:nvSpPr>
        <p:spPr/>
        <p:txBody>
          <a:bodyPr/>
          <a:lstStyle/>
          <a:p>
            <a:pPr rtl="0"/>
            <a:fld id="{7DC1BBB0-96F0-4077-A278-0F3FB5C104D3}" type="slidenum">
              <a:rPr lang="fr-FR" noProof="0" smtClean="0"/>
              <a:t>6</a:t>
            </a:fld>
            <a:endParaRPr lang="fr-FR" noProof="0"/>
          </a:p>
        </p:txBody>
      </p:sp>
      <p:pic>
        <p:nvPicPr>
          <p:cNvPr id="4" name="Espace réservé du contenu 10">
            <a:extLst>
              <a:ext uri="{FF2B5EF4-FFF2-40B4-BE49-F238E27FC236}">
                <a16:creationId xmlns:a16="http://schemas.microsoft.com/office/drawing/2014/main" id="{30B1866B-D6D2-575F-374E-1841D17BC7B2}"/>
              </a:ext>
            </a:extLst>
          </p:cNvPr>
          <p:cNvPicPr>
            <a:picLocks noChangeAspect="1"/>
          </p:cNvPicPr>
          <p:nvPr/>
        </p:nvPicPr>
        <p:blipFill>
          <a:blip r:embed="rId3"/>
          <a:srcRect/>
          <a:stretch/>
        </p:blipFill>
        <p:spPr>
          <a:xfrm>
            <a:off x="428995" y="1989782"/>
            <a:ext cx="4419048" cy="952381"/>
          </a:xfrm>
          <a:prstGeom prst="rect">
            <a:avLst/>
          </a:prstGeom>
          <a:ln w="25400" cap="flat">
            <a:solidFill>
              <a:srgbClr val="990000"/>
            </a:solidFill>
          </a:ln>
        </p:spPr>
      </p:pic>
      <p:sp>
        <p:nvSpPr>
          <p:cNvPr id="5" name="Espace réservé du texte 7">
            <a:extLst>
              <a:ext uri="{FF2B5EF4-FFF2-40B4-BE49-F238E27FC236}">
                <a16:creationId xmlns:a16="http://schemas.microsoft.com/office/drawing/2014/main" id="{AE739EC7-4994-0AE1-D260-BF036EA2F09B}"/>
              </a:ext>
            </a:extLst>
          </p:cNvPr>
          <p:cNvSpPr txBox="1">
            <a:spLocks/>
          </p:cNvSpPr>
          <p:nvPr/>
        </p:nvSpPr>
        <p:spPr>
          <a:xfrm>
            <a:off x="430048" y="1252547"/>
            <a:ext cx="4420800" cy="432000"/>
          </a:xfrm>
          <a:prstGeom prst="rect">
            <a:avLst/>
          </a:prstGeom>
          <a:ln w="25400" cap="flat">
            <a:solidFill>
              <a:srgbClr val="990000"/>
            </a:solidFill>
          </a:ln>
        </p:spPr>
        <p:txBody>
          <a:bodyPr>
            <a:normAutofit fontScale="925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sz="2199" dirty="0">
                <a:solidFill>
                  <a:schemeClr val="accent1"/>
                </a:solidFill>
              </a:rPr>
              <a:t>ERP</a:t>
            </a:r>
          </a:p>
        </p:txBody>
      </p:sp>
      <p:pic>
        <p:nvPicPr>
          <p:cNvPr id="6" name="Espace réservé du contenu 10">
            <a:extLst>
              <a:ext uri="{FF2B5EF4-FFF2-40B4-BE49-F238E27FC236}">
                <a16:creationId xmlns:a16="http://schemas.microsoft.com/office/drawing/2014/main" id="{691DFC0C-6B3C-BC34-87C9-B02E1551D053}"/>
              </a:ext>
            </a:extLst>
          </p:cNvPr>
          <p:cNvPicPr>
            <a:picLocks noChangeAspect="1"/>
          </p:cNvPicPr>
          <p:nvPr/>
        </p:nvPicPr>
        <p:blipFill>
          <a:blip r:embed="rId4"/>
          <a:srcRect/>
          <a:stretch/>
        </p:blipFill>
        <p:spPr>
          <a:xfrm>
            <a:off x="7354028" y="1989781"/>
            <a:ext cx="4419048" cy="740324"/>
          </a:xfrm>
          <a:prstGeom prst="rect">
            <a:avLst/>
          </a:prstGeom>
          <a:ln w="25400" cap="flat">
            <a:solidFill>
              <a:srgbClr val="990000"/>
            </a:solidFill>
          </a:ln>
        </p:spPr>
      </p:pic>
      <p:sp>
        <p:nvSpPr>
          <p:cNvPr id="7" name="Espace réservé du texte 7">
            <a:extLst>
              <a:ext uri="{FF2B5EF4-FFF2-40B4-BE49-F238E27FC236}">
                <a16:creationId xmlns:a16="http://schemas.microsoft.com/office/drawing/2014/main" id="{60EEDF3D-65D9-5C01-E8B2-B21F8CAF6926}"/>
              </a:ext>
            </a:extLst>
          </p:cNvPr>
          <p:cNvSpPr txBox="1">
            <a:spLocks/>
          </p:cNvSpPr>
          <p:nvPr/>
        </p:nvSpPr>
        <p:spPr>
          <a:xfrm>
            <a:off x="7334008" y="1256420"/>
            <a:ext cx="4420800" cy="432000"/>
          </a:xfrm>
          <a:prstGeom prst="rect">
            <a:avLst/>
          </a:prstGeom>
          <a:ln w="25400" cap="flat">
            <a:solidFill>
              <a:srgbClr val="990000"/>
            </a:solidFill>
          </a:ln>
        </p:spPr>
        <p:txBody>
          <a:bodyPr>
            <a:normAutofit fontScale="925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sz="2199" dirty="0">
                <a:solidFill>
                  <a:schemeClr val="accent1"/>
                </a:solidFill>
              </a:rPr>
              <a:t>Web</a:t>
            </a:r>
          </a:p>
        </p:txBody>
      </p:sp>
      <p:pic>
        <p:nvPicPr>
          <p:cNvPr id="8" name="Espace réservé du contenu 10">
            <a:extLst>
              <a:ext uri="{FF2B5EF4-FFF2-40B4-BE49-F238E27FC236}">
                <a16:creationId xmlns:a16="http://schemas.microsoft.com/office/drawing/2014/main" id="{11844D42-C32D-C9AA-FA44-64D0381ABB90}"/>
              </a:ext>
            </a:extLst>
          </p:cNvPr>
          <p:cNvPicPr>
            <a:picLocks noChangeAspect="1"/>
          </p:cNvPicPr>
          <p:nvPr/>
        </p:nvPicPr>
        <p:blipFill>
          <a:blip r:embed="rId5"/>
          <a:srcRect/>
          <a:stretch/>
        </p:blipFill>
        <p:spPr>
          <a:xfrm>
            <a:off x="5445486" y="1989781"/>
            <a:ext cx="1297852" cy="952381"/>
          </a:xfrm>
          <a:prstGeom prst="rect">
            <a:avLst/>
          </a:prstGeom>
          <a:ln w="25400" cap="flat">
            <a:solidFill>
              <a:srgbClr val="990000"/>
            </a:solidFill>
          </a:ln>
        </p:spPr>
      </p:pic>
      <p:sp>
        <p:nvSpPr>
          <p:cNvPr id="9" name="Espace réservé du texte 7">
            <a:extLst>
              <a:ext uri="{FF2B5EF4-FFF2-40B4-BE49-F238E27FC236}">
                <a16:creationId xmlns:a16="http://schemas.microsoft.com/office/drawing/2014/main" id="{A190BACE-FAB2-1871-80C5-A3E987DAB797}"/>
              </a:ext>
            </a:extLst>
          </p:cNvPr>
          <p:cNvSpPr txBox="1">
            <a:spLocks/>
          </p:cNvSpPr>
          <p:nvPr/>
        </p:nvSpPr>
        <p:spPr>
          <a:xfrm>
            <a:off x="5443738" y="1247794"/>
            <a:ext cx="1299600" cy="432000"/>
          </a:xfrm>
          <a:prstGeom prst="rect">
            <a:avLst/>
          </a:prstGeom>
          <a:ln w="25400" cap="flat">
            <a:solidFill>
              <a:srgbClr val="990000"/>
            </a:solidFill>
          </a:ln>
        </p:spPr>
        <p:txBody>
          <a:bodyPr>
            <a:normAutofit fontScale="925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fr-FR" sz="2199" dirty="0">
                <a:solidFill>
                  <a:schemeClr val="accent1"/>
                </a:solidFill>
              </a:rPr>
              <a:t>Liaison</a:t>
            </a:r>
          </a:p>
        </p:txBody>
      </p:sp>
    </p:spTree>
    <p:extLst>
      <p:ext uri="{BB962C8B-B14F-4D97-AF65-F5344CB8AC3E}">
        <p14:creationId xmlns:p14="http://schemas.microsoft.com/office/powerpoint/2010/main" val="321400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2EE99-AC77-FF55-4C76-31A14A7FEAD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58304F5-422B-C292-30FA-9DFF838F516F}"/>
              </a:ext>
            </a:extLst>
          </p:cNvPr>
          <p:cNvSpPr>
            <a:spLocks noGrp="1"/>
          </p:cNvSpPr>
          <p:nvPr>
            <p:ph type="title"/>
          </p:nvPr>
        </p:nvSpPr>
        <p:spPr/>
        <p:txBody>
          <a:bodyPr>
            <a:normAutofit fontScale="90000"/>
          </a:bodyPr>
          <a:lstStyle/>
          <a:p>
            <a:r>
              <a:rPr lang="fr-FR" dirty="0"/>
              <a:t>II.B - LES DONNEES DE L’ERP (Entreprise Ressource Planning) : erp.xlsx</a:t>
            </a:r>
          </a:p>
        </p:txBody>
      </p:sp>
      <p:pic>
        <p:nvPicPr>
          <p:cNvPr id="11" name="Espace réservé du contenu 10">
            <a:extLst>
              <a:ext uri="{FF2B5EF4-FFF2-40B4-BE49-F238E27FC236}">
                <a16:creationId xmlns:a16="http://schemas.microsoft.com/office/drawing/2014/main" id="{5D8CBD57-9DC2-166E-1CB4-86A58B857F42}"/>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
                    </a14:imgEffect>
                  </a14:imgLayer>
                </a14:imgProps>
              </a:ext>
            </a:extLst>
          </a:blip>
          <a:stretch>
            <a:fillRect/>
          </a:stretch>
        </p:blipFill>
        <p:spPr>
          <a:xfrm>
            <a:off x="2877344" y="1142206"/>
            <a:ext cx="6448425" cy="2000250"/>
          </a:xfrm>
          <a:ln w="25400" cap="flat">
            <a:solidFill>
              <a:srgbClr val="990000"/>
            </a:solidFill>
          </a:ln>
        </p:spPr>
      </p:pic>
      <p:sp>
        <p:nvSpPr>
          <p:cNvPr id="4" name="Espace réservé du numéro de diapositive 3">
            <a:extLst>
              <a:ext uri="{FF2B5EF4-FFF2-40B4-BE49-F238E27FC236}">
                <a16:creationId xmlns:a16="http://schemas.microsoft.com/office/drawing/2014/main" id="{716D8ADD-5DD4-E4AD-7EBC-EB3FF4750FB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13" name="Espace réservé du contenu 12">
            <a:extLst>
              <a:ext uri="{FF2B5EF4-FFF2-40B4-BE49-F238E27FC236}">
                <a16:creationId xmlns:a16="http://schemas.microsoft.com/office/drawing/2014/main" id="{F92886D3-EB31-DABD-F555-8A7A82AE7A7B}"/>
              </a:ext>
            </a:extLst>
          </p:cNvPr>
          <p:cNvPicPr>
            <a:picLocks noGrp="1" noChangeAspect="1"/>
          </p:cNvPicPr>
          <p:nvPr>
            <p:ph idx="13"/>
          </p:nvPr>
        </p:nvPicPr>
        <p:blipFill>
          <a:blip r:embed="rId5"/>
          <a:srcRect/>
          <a:stretch/>
        </p:blipFill>
        <p:spPr>
          <a:xfrm>
            <a:off x="2672556" y="3946525"/>
            <a:ext cx="6858000" cy="1971675"/>
          </a:xfrm>
          <a:ln w="25400" cap="flat">
            <a:solidFill>
              <a:srgbClr val="990000"/>
            </a:solidFill>
          </a:ln>
        </p:spPr>
      </p:pic>
      <p:sp>
        <p:nvSpPr>
          <p:cNvPr id="8" name="Espace réservé du texte 7">
            <a:extLst>
              <a:ext uri="{FF2B5EF4-FFF2-40B4-BE49-F238E27FC236}">
                <a16:creationId xmlns:a16="http://schemas.microsoft.com/office/drawing/2014/main" id="{C2375CED-C7C4-CE25-437D-DFB956A99328}"/>
              </a:ext>
            </a:extLst>
          </p:cNvPr>
          <p:cNvSpPr>
            <a:spLocks noGrp="1"/>
          </p:cNvSpPr>
          <p:nvPr>
            <p:ph type="body" idx="4294967295"/>
          </p:nvPr>
        </p:nvSpPr>
        <p:spPr>
          <a:xfrm>
            <a:off x="432000" y="1165291"/>
            <a:ext cx="2196000" cy="576000"/>
          </a:xfrm>
          <a:ln w="25400" cap="flat">
            <a:solidFill>
              <a:srgbClr val="990000"/>
            </a:solidFill>
          </a:ln>
        </p:spPr>
        <p:txBody>
          <a:bodyPr vert="horz" lIns="91440" tIns="45720" rIns="91440" bIns="45720" rtlCol="0" anchor="b">
            <a:noAutofit/>
          </a:bodyPr>
          <a:lstStyle/>
          <a:p>
            <a:pPr marL="0" indent="0">
              <a:lnSpc>
                <a:spcPct val="100000"/>
              </a:lnSpc>
              <a:buNone/>
            </a:pPr>
            <a:r>
              <a:rPr lang="fr-FR" sz="1500" dirty="0">
                <a:solidFill>
                  <a:schemeClr val="accent1"/>
                </a:solidFill>
              </a:rPr>
              <a:t>DONNEES INITIALES</a:t>
            </a:r>
            <a:br>
              <a:rPr lang="fr-FR" sz="1500" dirty="0">
                <a:solidFill>
                  <a:schemeClr val="accent1"/>
                </a:solidFill>
              </a:rPr>
            </a:br>
            <a:r>
              <a:rPr lang="fr-FR" sz="1500" dirty="0">
                <a:solidFill>
                  <a:schemeClr val="accent1"/>
                </a:solidFill>
              </a:rPr>
              <a:t>(825 l. x 6 col.)</a:t>
            </a:r>
          </a:p>
        </p:txBody>
      </p:sp>
      <p:sp>
        <p:nvSpPr>
          <p:cNvPr id="9" name="Espace réservé du texte 8">
            <a:extLst>
              <a:ext uri="{FF2B5EF4-FFF2-40B4-BE49-F238E27FC236}">
                <a16:creationId xmlns:a16="http://schemas.microsoft.com/office/drawing/2014/main" id="{717484A2-7BD9-7145-CEB7-99C6E5A5F94F}"/>
              </a:ext>
            </a:extLst>
          </p:cNvPr>
          <p:cNvSpPr>
            <a:spLocks noGrp="1"/>
          </p:cNvSpPr>
          <p:nvPr>
            <p:ph type="body" idx="4294967295"/>
          </p:nvPr>
        </p:nvSpPr>
        <p:spPr>
          <a:xfrm>
            <a:off x="431999" y="3946524"/>
            <a:ext cx="2196000" cy="576000"/>
          </a:xfrm>
          <a:ln w="25400" cap="flat">
            <a:solidFill>
              <a:srgbClr val="990000"/>
            </a:solidFill>
          </a:ln>
        </p:spPr>
        <p:txBody>
          <a:bodyPr vert="horz" lIns="91440" tIns="45720" rIns="91440" bIns="45720" rtlCol="0" anchor="b">
            <a:noAutofit/>
          </a:bodyPr>
          <a:lstStyle/>
          <a:p>
            <a:pPr marL="0" indent="0">
              <a:lnSpc>
                <a:spcPct val="100000"/>
              </a:lnSpc>
              <a:buNone/>
            </a:pPr>
            <a:r>
              <a:rPr lang="fr-FR" sz="1500" dirty="0">
                <a:solidFill>
                  <a:schemeClr val="accent1"/>
                </a:solidFill>
              </a:rPr>
              <a:t>DONNEES NETTOYEES</a:t>
            </a:r>
            <a:br>
              <a:rPr lang="fr-FR" sz="1500" dirty="0">
                <a:solidFill>
                  <a:schemeClr val="accent1"/>
                </a:solidFill>
              </a:rPr>
            </a:br>
            <a:r>
              <a:rPr lang="fr-FR" sz="1500" dirty="0">
                <a:solidFill>
                  <a:schemeClr val="accent1"/>
                </a:solidFill>
              </a:rPr>
              <a:t>(824 l. x 6 col.)</a:t>
            </a:r>
          </a:p>
        </p:txBody>
      </p:sp>
    </p:spTree>
    <p:extLst>
      <p:ext uri="{BB962C8B-B14F-4D97-AF65-F5344CB8AC3E}">
        <p14:creationId xmlns:p14="http://schemas.microsoft.com/office/powerpoint/2010/main" val="388993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9" grpId="0" uiExpan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91F76-0511-F597-0863-02A7B150B5F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FF18B33-576A-01E3-91E7-29AF2F0A0177}"/>
              </a:ext>
            </a:extLst>
          </p:cNvPr>
          <p:cNvSpPr>
            <a:spLocks noGrp="1"/>
          </p:cNvSpPr>
          <p:nvPr>
            <p:ph type="title"/>
          </p:nvPr>
        </p:nvSpPr>
        <p:spPr/>
        <p:txBody>
          <a:bodyPr>
            <a:normAutofit/>
          </a:bodyPr>
          <a:lstStyle/>
          <a:p>
            <a:r>
              <a:rPr lang="fr-FR" dirty="0"/>
              <a:t>II.B - LES DONNEES DE L’ERP : NETTOYAGE</a:t>
            </a:r>
          </a:p>
        </p:txBody>
      </p:sp>
      <p:pic>
        <p:nvPicPr>
          <p:cNvPr id="11" name="Espace réservé du contenu 10">
            <a:extLst>
              <a:ext uri="{FF2B5EF4-FFF2-40B4-BE49-F238E27FC236}">
                <a16:creationId xmlns:a16="http://schemas.microsoft.com/office/drawing/2014/main" id="{E7B0D5C2-7CCA-D720-1F34-CFF571564851}"/>
              </a:ext>
            </a:extLst>
          </p:cNvPr>
          <p:cNvPicPr>
            <a:picLocks noGrp="1" noChangeAspect="1"/>
          </p:cNvPicPr>
          <p:nvPr>
            <p:ph idx="1"/>
          </p:nvPr>
        </p:nvPicPr>
        <p:blipFill>
          <a:blip r:embed="rId3"/>
          <a:srcRect/>
          <a:stretch/>
        </p:blipFill>
        <p:spPr>
          <a:xfrm>
            <a:off x="431800" y="1584000"/>
            <a:ext cx="5219700" cy="1200119"/>
          </a:xfrm>
          <a:ln w="25400" cap="flat">
            <a:solidFill>
              <a:srgbClr val="990000"/>
            </a:solidFill>
          </a:ln>
        </p:spPr>
      </p:pic>
      <p:sp>
        <p:nvSpPr>
          <p:cNvPr id="4" name="Espace réservé du numéro de diapositive 3">
            <a:extLst>
              <a:ext uri="{FF2B5EF4-FFF2-40B4-BE49-F238E27FC236}">
                <a16:creationId xmlns:a16="http://schemas.microsoft.com/office/drawing/2014/main" id="{A2B31208-E4F2-867B-C13E-42F991E895B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13" name="Espace réservé du contenu 12">
            <a:extLst>
              <a:ext uri="{FF2B5EF4-FFF2-40B4-BE49-F238E27FC236}">
                <a16:creationId xmlns:a16="http://schemas.microsoft.com/office/drawing/2014/main" id="{EC8D7579-D56D-B485-B431-CEE5D7172151}"/>
              </a:ext>
            </a:extLst>
          </p:cNvPr>
          <p:cNvPicPr preferRelativeResize="0">
            <a:picLocks noGrp="1"/>
          </p:cNvPicPr>
          <p:nvPr>
            <p:ph idx="13"/>
          </p:nvPr>
        </p:nvPicPr>
        <p:blipFill>
          <a:blip r:embed="rId4"/>
          <a:srcRect t="922" b="922"/>
          <a:stretch/>
        </p:blipFill>
        <p:spPr>
          <a:xfrm>
            <a:off x="6551613" y="1584000"/>
            <a:ext cx="5220000" cy="1188000"/>
          </a:xfrm>
          <a:ln w="25400" cap="flat">
            <a:solidFill>
              <a:srgbClr val="990000"/>
            </a:solidFill>
          </a:ln>
        </p:spPr>
      </p:pic>
      <p:sp>
        <p:nvSpPr>
          <p:cNvPr id="8" name="Espace réservé du texte 7">
            <a:extLst>
              <a:ext uri="{FF2B5EF4-FFF2-40B4-BE49-F238E27FC236}">
                <a16:creationId xmlns:a16="http://schemas.microsoft.com/office/drawing/2014/main" id="{9582FF66-8746-FB21-F075-49B6A594A00D}"/>
              </a:ext>
            </a:extLst>
          </p:cNvPr>
          <p:cNvSpPr>
            <a:spLocks noGrp="1"/>
          </p:cNvSpPr>
          <p:nvPr>
            <p:ph type="body" idx="14"/>
          </p:nvPr>
        </p:nvSpPr>
        <p:spPr>
          <a:ln w="25400" cap="flat">
            <a:solidFill>
              <a:srgbClr val="990000"/>
            </a:solidFill>
          </a:ln>
        </p:spPr>
        <p:txBody>
          <a:bodyPr>
            <a:normAutofit fontScale="92500"/>
          </a:bodyPr>
          <a:lstStyle/>
          <a:p>
            <a:r>
              <a:rPr lang="fr-FR" cap="none" dirty="0"/>
              <a:t>INCOHERENCE </a:t>
            </a:r>
            <a:r>
              <a:rPr lang="fr-FR" cap="none" dirty="0" err="1"/>
              <a:t>stock_quantity</a:t>
            </a:r>
            <a:r>
              <a:rPr lang="fr-FR" cap="none" dirty="0"/>
              <a:t> / </a:t>
            </a:r>
            <a:r>
              <a:rPr lang="fr-FR" cap="none" dirty="0" err="1"/>
              <a:t>stock_status</a:t>
            </a:r>
            <a:endParaRPr lang="fr-FR" cap="none" dirty="0"/>
          </a:p>
        </p:txBody>
      </p:sp>
      <p:sp>
        <p:nvSpPr>
          <p:cNvPr id="9" name="Espace réservé du texte 8">
            <a:extLst>
              <a:ext uri="{FF2B5EF4-FFF2-40B4-BE49-F238E27FC236}">
                <a16:creationId xmlns:a16="http://schemas.microsoft.com/office/drawing/2014/main" id="{FA196C08-8E8E-F5C1-DF4C-806C0F3DEBF8}"/>
              </a:ext>
            </a:extLst>
          </p:cNvPr>
          <p:cNvSpPr>
            <a:spLocks noGrp="1"/>
          </p:cNvSpPr>
          <p:nvPr>
            <p:ph type="body" idx="15"/>
          </p:nvPr>
        </p:nvSpPr>
        <p:spPr>
          <a:ln w="25400" cap="flat">
            <a:solidFill>
              <a:srgbClr val="990000"/>
            </a:solidFill>
          </a:ln>
        </p:spPr>
        <p:txBody>
          <a:bodyPr vert="horz" lIns="91440" tIns="45720" rIns="91440" bIns="45720" rtlCol="0" anchor="b">
            <a:normAutofit/>
          </a:bodyPr>
          <a:lstStyle/>
          <a:p>
            <a:r>
              <a:rPr lang="fr-FR" cap="none" dirty="0"/>
              <a:t>APRES NETTOYAGE</a:t>
            </a:r>
          </a:p>
        </p:txBody>
      </p:sp>
      <p:sp>
        <p:nvSpPr>
          <p:cNvPr id="3" name="Flèche : droite 2">
            <a:extLst>
              <a:ext uri="{FF2B5EF4-FFF2-40B4-BE49-F238E27FC236}">
                <a16:creationId xmlns:a16="http://schemas.microsoft.com/office/drawing/2014/main" id="{D325C03B-2981-3918-D345-3FAC57942DBC}"/>
              </a:ext>
            </a:extLst>
          </p:cNvPr>
          <p:cNvSpPr/>
          <p:nvPr/>
        </p:nvSpPr>
        <p:spPr>
          <a:xfrm>
            <a:off x="5716412" y="1853966"/>
            <a:ext cx="756000" cy="648067"/>
          </a:xfrm>
          <a:prstGeom prst="rightArrow">
            <a:avLst/>
          </a:prstGeom>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Espace réservé du contenu 10">
            <a:extLst>
              <a:ext uri="{FF2B5EF4-FFF2-40B4-BE49-F238E27FC236}">
                <a16:creationId xmlns:a16="http://schemas.microsoft.com/office/drawing/2014/main" id="{B83A1BD2-E201-BA2C-2D46-18014E21D538}"/>
              </a:ext>
            </a:extLst>
          </p:cNvPr>
          <p:cNvPicPr>
            <a:picLocks noChangeAspect="1"/>
          </p:cNvPicPr>
          <p:nvPr/>
        </p:nvPicPr>
        <p:blipFill>
          <a:blip r:embed="rId5"/>
          <a:srcRect/>
          <a:stretch/>
        </p:blipFill>
        <p:spPr>
          <a:xfrm>
            <a:off x="341950" y="3528402"/>
            <a:ext cx="5076000" cy="818477"/>
          </a:xfrm>
          <a:prstGeom prst="rect">
            <a:avLst/>
          </a:prstGeom>
          <a:ln w="25400" cap="flat">
            <a:solidFill>
              <a:srgbClr val="990000"/>
            </a:solidFill>
          </a:ln>
        </p:spPr>
      </p:pic>
      <p:sp>
        <p:nvSpPr>
          <p:cNvPr id="10" name="Espace réservé du texte 8">
            <a:extLst>
              <a:ext uri="{FF2B5EF4-FFF2-40B4-BE49-F238E27FC236}">
                <a16:creationId xmlns:a16="http://schemas.microsoft.com/office/drawing/2014/main" id="{8E561A2E-7D4C-15F6-CA98-F1C4697A85AE}"/>
              </a:ext>
            </a:extLst>
          </p:cNvPr>
          <p:cNvSpPr txBox="1">
            <a:spLocks/>
          </p:cNvSpPr>
          <p:nvPr/>
        </p:nvSpPr>
        <p:spPr>
          <a:xfrm>
            <a:off x="6552000" y="2933073"/>
            <a:ext cx="5220000" cy="432000"/>
          </a:xfrm>
          <a:prstGeom prst="rect">
            <a:avLst/>
          </a:prstGeom>
          <a:ln w="25400" cap="flat">
            <a:solidFill>
              <a:srgbClr val="990000"/>
            </a:solidFill>
          </a:ln>
        </p:spPr>
        <p:txBody>
          <a:bodyPr vert="horz" lIns="91440" tIns="45720" rIns="91440" bIns="45720" rtlCol="0" anchor="b">
            <a:normAutofit/>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r>
              <a:rPr lang="fr-FR" cap="none"/>
              <a:t>APRES NETTOYAGE</a:t>
            </a:r>
            <a:endParaRPr lang="fr-FR" cap="none" dirty="0"/>
          </a:p>
        </p:txBody>
      </p:sp>
      <p:sp>
        <p:nvSpPr>
          <p:cNvPr id="12" name="Flèche : droite 11">
            <a:extLst>
              <a:ext uri="{FF2B5EF4-FFF2-40B4-BE49-F238E27FC236}">
                <a16:creationId xmlns:a16="http://schemas.microsoft.com/office/drawing/2014/main" id="{E311094F-32AB-CCDF-ABB4-6390F8A9CEB3}"/>
              </a:ext>
            </a:extLst>
          </p:cNvPr>
          <p:cNvSpPr/>
          <p:nvPr/>
        </p:nvSpPr>
        <p:spPr>
          <a:xfrm>
            <a:off x="6408000" y="3744000"/>
            <a:ext cx="288000" cy="540000"/>
          </a:xfrm>
          <a:prstGeom prst="rightArrow">
            <a:avLst/>
          </a:prstGeom>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000" dirty="0">
              <a:solidFill>
                <a:schemeClr val="bg2"/>
              </a:solidFill>
            </a:endParaRPr>
          </a:p>
        </p:txBody>
      </p:sp>
      <p:pic>
        <p:nvPicPr>
          <p:cNvPr id="14" name="Espace réservé du contenu 10">
            <a:extLst>
              <a:ext uri="{FF2B5EF4-FFF2-40B4-BE49-F238E27FC236}">
                <a16:creationId xmlns:a16="http://schemas.microsoft.com/office/drawing/2014/main" id="{62446138-6AFB-DEE3-CF93-5FE23B50102B}"/>
              </a:ext>
            </a:extLst>
          </p:cNvPr>
          <p:cNvPicPr>
            <a:picLocks noChangeAspect="1"/>
          </p:cNvPicPr>
          <p:nvPr/>
        </p:nvPicPr>
        <p:blipFill>
          <a:blip r:embed="rId6"/>
          <a:srcRect/>
          <a:stretch/>
        </p:blipFill>
        <p:spPr>
          <a:xfrm>
            <a:off x="6696000" y="3551586"/>
            <a:ext cx="5040000" cy="796163"/>
          </a:xfrm>
          <a:prstGeom prst="rect">
            <a:avLst/>
          </a:prstGeom>
          <a:ln w="25400" cap="flat">
            <a:solidFill>
              <a:srgbClr val="990000"/>
            </a:solidFill>
          </a:ln>
        </p:spPr>
      </p:pic>
      <p:pic>
        <p:nvPicPr>
          <p:cNvPr id="16" name="Image 15">
            <a:extLst>
              <a:ext uri="{FF2B5EF4-FFF2-40B4-BE49-F238E27FC236}">
                <a16:creationId xmlns:a16="http://schemas.microsoft.com/office/drawing/2014/main" id="{5E2CD34A-7E0E-DD71-31E1-C19DE4EA3C41}"/>
              </a:ext>
            </a:extLst>
          </p:cNvPr>
          <p:cNvPicPr>
            <a:picLocks noChangeAspect="1"/>
          </p:cNvPicPr>
          <p:nvPr/>
        </p:nvPicPr>
        <p:blipFill>
          <a:blip r:embed="rId7"/>
          <a:srcRect l="7" t="12010" r="11083" b="-1229"/>
          <a:stretch/>
        </p:blipFill>
        <p:spPr>
          <a:xfrm>
            <a:off x="5544000" y="3420000"/>
            <a:ext cx="829487" cy="1027038"/>
          </a:xfrm>
          <a:prstGeom prst="rect">
            <a:avLst/>
          </a:prstGeom>
          <a:ln w="25400" cap="flat">
            <a:solidFill>
              <a:srgbClr val="990000"/>
            </a:solidFill>
          </a:ln>
        </p:spPr>
      </p:pic>
      <p:sp>
        <p:nvSpPr>
          <p:cNvPr id="18" name="Espace réservé du texte 7">
            <a:extLst>
              <a:ext uri="{FF2B5EF4-FFF2-40B4-BE49-F238E27FC236}">
                <a16:creationId xmlns:a16="http://schemas.microsoft.com/office/drawing/2014/main" id="{EAAD1984-F43E-4CB7-2EA3-0C3A49AB6B50}"/>
              </a:ext>
            </a:extLst>
          </p:cNvPr>
          <p:cNvSpPr txBox="1">
            <a:spLocks/>
          </p:cNvSpPr>
          <p:nvPr/>
        </p:nvSpPr>
        <p:spPr>
          <a:xfrm>
            <a:off x="431500" y="5083547"/>
            <a:ext cx="5220000" cy="432000"/>
          </a:xfrm>
          <a:prstGeom prst="rect">
            <a:avLst/>
          </a:prstGeom>
          <a:ln w="25400" cap="flat">
            <a:solidFill>
              <a:srgbClr val="990000"/>
            </a:solidFill>
          </a:ln>
        </p:spPr>
        <p:txBody>
          <a:bodyPr vert="horz" lIns="91440" tIns="45720" rIns="91440" bIns="45720" rtlCol="0" anchor="b">
            <a:normAutofit/>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r>
              <a:rPr lang="fr-FR" cap="none" dirty="0"/>
              <a:t>Suppression du bon_cadeau_25_euros</a:t>
            </a:r>
          </a:p>
        </p:txBody>
      </p:sp>
      <p:sp>
        <p:nvSpPr>
          <p:cNvPr id="19" name="Espace réservé du texte 7">
            <a:extLst>
              <a:ext uri="{FF2B5EF4-FFF2-40B4-BE49-F238E27FC236}">
                <a16:creationId xmlns:a16="http://schemas.microsoft.com/office/drawing/2014/main" id="{8EF32559-AE3E-35CC-B8AD-45FB4136BDAE}"/>
              </a:ext>
            </a:extLst>
          </p:cNvPr>
          <p:cNvSpPr txBox="1">
            <a:spLocks/>
          </p:cNvSpPr>
          <p:nvPr/>
        </p:nvSpPr>
        <p:spPr>
          <a:xfrm>
            <a:off x="431500" y="4552981"/>
            <a:ext cx="5220000" cy="432000"/>
          </a:xfrm>
          <a:prstGeom prst="rect">
            <a:avLst/>
          </a:prstGeom>
          <a:ln w="25400" cap="flat">
            <a:solidFill>
              <a:srgbClr val="990000"/>
            </a:solidFill>
          </a:ln>
        </p:spPr>
        <p:txBody>
          <a:bodyPr vert="horz" lIns="91440" tIns="45720" rIns="91440" bIns="45720" rtlCol="0" anchor="b">
            <a:normAutofit fontScale="92500"/>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r>
              <a:rPr lang="fr-FR" cap="none" dirty="0"/>
              <a:t>Changeons le type de </a:t>
            </a:r>
            <a:r>
              <a:rPr lang="fr-FR" cap="none" dirty="0" err="1"/>
              <a:t>stock_status</a:t>
            </a:r>
            <a:r>
              <a:rPr lang="fr-FR" cap="none" dirty="0"/>
              <a:t> en : string</a:t>
            </a:r>
          </a:p>
        </p:txBody>
      </p:sp>
      <p:pic>
        <p:nvPicPr>
          <p:cNvPr id="22" name="Espace réservé du contenu 10">
            <a:extLst>
              <a:ext uri="{FF2B5EF4-FFF2-40B4-BE49-F238E27FC236}">
                <a16:creationId xmlns:a16="http://schemas.microsoft.com/office/drawing/2014/main" id="{DD94846D-3D0D-B0A5-5E42-C2471E20AD49}"/>
              </a:ext>
            </a:extLst>
          </p:cNvPr>
          <p:cNvPicPr>
            <a:picLocks noChangeAspect="1"/>
          </p:cNvPicPr>
          <p:nvPr/>
        </p:nvPicPr>
        <p:blipFill>
          <a:blip r:embed="rId8"/>
          <a:srcRect/>
          <a:stretch/>
        </p:blipFill>
        <p:spPr>
          <a:xfrm>
            <a:off x="6722721" y="5036358"/>
            <a:ext cx="4378811" cy="1200119"/>
          </a:xfrm>
          <a:prstGeom prst="rect">
            <a:avLst/>
          </a:prstGeom>
          <a:ln w="25400" cap="flat">
            <a:solidFill>
              <a:srgbClr val="990000"/>
            </a:solidFill>
          </a:ln>
        </p:spPr>
      </p:pic>
      <p:pic>
        <p:nvPicPr>
          <p:cNvPr id="6" name="Espace réservé du contenu 10">
            <a:extLst>
              <a:ext uri="{FF2B5EF4-FFF2-40B4-BE49-F238E27FC236}">
                <a16:creationId xmlns:a16="http://schemas.microsoft.com/office/drawing/2014/main" id="{46C88697-4CFB-88F1-9906-935183775ADC}"/>
              </a:ext>
            </a:extLst>
          </p:cNvPr>
          <p:cNvPicPr>
            <a:picLocks noChangeAspect="1"/>
          </p:cNvPicPr>
          <p:nvPr/>
        </p:nvPicPr>
        <p:blipFill>
          <a:blip r:embed="rId9"/>
          <a:srcRect/>
          <a:stretch/>
        </p:blipFill>
        <p:spPr>
          <a:xfrm>
            <a:off x="431500" y="5674127"/>
            <a:ext cx="5219700" cy="471837"/>
          </a:xfrm>
          <a:prstGeom prst="rect">
            <a:avLst/>
          </a:prstGeom>
          <a:ln w="25400" cap="flat">
            <a:solidFill>
              <a:srgbClr val="990000"/>
            </a:solidFill>
          </a:ln>
        </p:spPr>
      </p:pic>
      <p:cxnSp>
        <p:nvCxnSpPr>
          <p:cNvPr id="17" name="Straight Connector 28">
            <a:extLst>
              <a:ext uri="{FF2B5EF4-FFF2-40B4-BE49-F238E27FC236}">
                <a16:creationId xmlns:a16="http://schemas.microsoft.com/office/drawing/2014/main" id="{43AEC7BF-AA83-E60E-0197-18E262C26EA6}"/>
              </a:ext>
            </a:extLst>
          </p:cNvPr>
          <p:cNvCxnSpPr>
            <a:cxnSpLocks/>
          </p:cNvCxnSpPr>
          <p:nvPr/>
        </p:nvCxnSpPr>
        <p:spPr>
          <a:xfrm>
            <a:off x="6551613" y="4551503"/>
            <a:ext cx="5637212" cy="1478"/>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21" name="Straight Connector 28">
            <a:extLst>
              <a:ext uri="{FF2B5EF4-FFF2-40B4-BE49-F238E27FC236}">
                <a16:creationId xmlns:a16="http://schemas.microsoft.com/office/drawing/2014/main" id="{A19045CA-F582-0B04-8526-28B585C2BF62}"/>
              </a:ext>
            </a:extLst>
          </p:cNvPr>
          <p:cNvCxnSpPr>
            <a:cxnSpLocks/>
          </p:cNvCxnSpPr>
          <p:nvPr/>
        </p:nvCxnSpPr>
        <p:spPr>
          <a:xfrm>
            <a:off x="6555192" y="4538228"/>
            <a:ext cx="0" cy="1698249"/>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6" name="Groupe 25">
            <a:extLst>
              <a:ext uri="{FF2B5EF4-FFF2-40B4-BE49-F238E27FC236}">
                <a16:creationId xmlns:a16="http://schemas.microsoft.com/office/drawing/2014/main" id="{49ED65D1-0964-E08B-06A7-556E66A23725}"/>
              </a:ext>
            </a:extLst>
          </p:cNvPr>
          <p:cNvGrpSpPr/>
          <p:nvPr/>
        </p:nvGrpSpPr>
        <p:grpSpPr>
          <a:xfrm>
            <a:off x="22143" y="2933073"/>
            <a:ext cx="5629857" cy="682507"/>
            <a:chOff x="22143" y="2933073"/>
            <a:chExt cx="5629857" cy="682507"/>
          </a:xfrm>
        </p:grpSpPr>
        <p:sp>
          <p:nvSpPr>
            <p:cNvPr id="7" name="Espace réservé du texte 7">
              <a:extLst>
                <a:ext uri="{FF2B5EF4-FFF2-40B4-BE49-F238E27FC236}">
                  <a16:creationId xmlns:a16="http://schemas.microsoft.com/office/drawing/2014/main" id="{CD160206-A007-F812-C679-CF1FB5E5B4D7}"/>
                </a:ext>
              </a:extLst>
            </p:cNvPr>
            <p:cNvSpPr txBox="1">
              <a:spLocks/>
            </p:cNvSpPr>
            <p:nvPr/>
          </p:nvSpPr>
          <p:spPr>
            <a:xfrm>
              <a:off x="432000" y="2933073"/>
              <a:ext cx="5220000" cy="432000"/>
            </a:xfrm>
            <a:prstGeom prst="rect">
              <a:avLst/>
            </a:prstGeom>
            <a:ln w="25400" cap="flat">
              <a:solidFill>
                <a:srgbClr val="990000"/>
              </a:solidFill>
            </a:ln>
          </p:spPr>
          <p:txBody>
            <a:bodyPr vert="horz" lIns="91440" tIns="45720" rIns="91440" bIns="45720" rtlCol="0" anchor="b">
              <a:normAutofit/>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r>
                <a:rPr lang="fr-FR" cap="none" dirty="0"/>
                <a:t>Prix négatifs :</a:t>
              </a:r>
            </a:p>
          </p:txBody>
        </p:sp>
        <p:pic>
          <p:nvPicPr>
            <p:cNvPr id="23" name="Graphique 22" descr="Verre de lait cassé et renversé avec un remplissage uni">
              <a:extLst>
                <a:ext uri="{FF2B5EF4-FFF2-40B4-BE49-F238E27FC236}">
                  <a16:creationId xmlns:a16="http://schemas.microsoft.com/office/drawing/2014/main" id="{DEBB354F-C58B-8459-D82A-96071BF16760}"/>
                </a:ext>
              </a:extLst>
            </p:cNvPr>
            <p:cNvPicPr>
              <a:picLocks noChangeAspect="1"/>
            </p:cNvPicPr>
            <p:nvPr/>
          </p:nvPicPr>
          <p:blipFill>
            <a:blip r:embed="rId10">
              <a:lum/>
              <a:extLst>
                <a:ext uri="{96DAC541-7B7A-43D3-8B79-37D633B846F1}">
                  <asvg:svgBlip xmlns:asvg="http://schemas.microsoft.com/office/drawing/2016/SVG/main" r:embed="rId11"/>
                </a:ext>
              </a:extLst>
            </a:blip>
            <a:stretch>
              <a:fillRect/>
            </a:stretch>
          </p:blipFill>
          <p:spPr>
            <a:xfrm>
              <a:off x="22143" y="3066940"/>
              <a:ext cx="548640" cy="548640"/>
            </a:xfrm>
            <a:prstGeom prst="rect">
              <a:avLst/>
            </a:prstGeom>
          </p:spPr>
        </p:pic>
      </p:grpSp>
      <p:pic>
        <p:nvPicPr>
          <p:cNvPr id="24" name="Graphique 23" descr="Verre de lait cassé et renversé avec un remplissage uni">
            <a:extLst>
              <a:ext uri="{FF2B5EF4-FFF2-40B4-BE49-F238E27FC236}">
                <a16:creationId xmlns:a16="http://schemas.microsoft.com/office/drawing/2014/main" id="{E6B19A86-7FC2-2B1F-FFC9-69A78E911E74}"/>
              </a:ext>
            </a:extLst>
          </p:cNvPr>
          <p:cNvPicPr>
            <a:picLocks noChangeAspect="1"/>
          </p:cNvPicPr>
          <p:nvPr/>
        </p:nvPicPr>
        <p:blipFill>
          <a:blip r:embed="rId10">
            <a:lum/>
            <a:extLst>
              <a:ext uri="{96DAC541-7B7A-43D3-8B79-37D633B846F1}">
                <asvg:svgBlip xmlns:asvg="http://schemas.microsoft.com/office/drawing/2016/SVG/main" r:embed="rId11"/>
              </a:ext>
            </a:extLst>
          </a:blip>
          <a:stretch>
            <a:fillRect/>
          </a:stretch>
        </p:blipFill>
        <p:spPr>
          <a:xfrm>
            <a:off x="152400" y="1078502"/>
            <a:ext cx="548640" cy="548640"/>
          </a:xfrm>
          <a:prstGeom prst="rect">
            <a:avLst/>
          </a:prstGeom>
        </p:spPr>
      </p:pic>
      <p:grpSp>
        <p:nvGrpSpPr>
          <p:cNvPr id="27" name="Groupe 26">
            <a:extLst>
              <a:ext uri="{FF2B5EF4-FFF2-40B4-BE49-F238E27FC236}">
                <a16:creationId xmlns:a16="http://schemas.microsoft.com/office/drawing/2014/main" id="{80B9735F-0710-50C3-5DD5-BE0B0813AFFD}"/>
              </a:ext>
            </a:extLst>
          </p:cNvPr>
          <p:cNvGrpSpPr/>
          <p:nvPr/>
        </p:nvGrpSpPr>
        <p:grpSpPr>
          <a:xfrm>
            <a:off x="6063596" y="4600412"/>
            <a:ext cx="5852404" cy="575835"/>
            <a:chOff x="6063596" y="4600412"/>
            <a:chExt cx="5852404" cy="575835"/>
          </a:xfrm>
        </p:grpSpPr>
        <p:sp>
          <p:nvSpPr>
            <p:cNvPr id="15" name="Espace réservé du texte 7">
              <a:extLst>
                <a:ext uri="{FF2B5EF4-FFF2-40B4-BE49-F238E27FC236}">
                  <a16:creationId xmlns:a16="http://schemas.microsoft.com/office/drawing/2014/main" id="{C7158632-A617-4A7A-B638-A050A603DE70}"/>
                </a:ext>
              </a:extLst>
            </p:cNvPr>
            <p:cNvSpPr txBox="1">
              <a:spLocks/>
            </p:cNvSpPr>
            <p:nvPr/>
          </p:nvSpPr>
          <p:spPr>
            <a:xfrm>
              <a:off x="6696000" y="4600412"/>
              <a:ext cx="5220000" cy="432000"/>
            </a:xfrm>
            <a:prstGeom prst="rect">
              <a:avLst/>
            </a:prstGeom>
            <a:ln w="25400" cap="flat">
              <a:solidFill>
                <a:srgbClr val="990000"/>
              </a:solidFill>
            </a:ln>
          </p:spPr>
          <p:txBody>
            <a:bodyPr vert="horz" lIns="91440" tIns="45720" rIns="91440" bIns="45720" rtlCol="0" anchor="b">
              <a:normAutofit fontScale="70000" lnSpcReduction="20000"/>
            </a:bodyPr>
            <a:lstStyle>
              <a:lvl1pPr marL="0" indent="0" algn="l" defTabSz="914126" rtl="0" eaLnBrk="1" latinLnBrk="0" hangingPunct="1">
                <a:lnSpc>
                  <a:spcPct val="100000"/>
                </a:lnSpc>
                <a:spcBef>
                  <a:spcPts val="1000"/>
                </a:spcBef>
                <a:buClr>
                  <a:schemeClr val="accent1"/>
                </a:buClr>
                <a:buSzPct val="100000"/>
                <a:buFont typeface="Arial" panose="020B0604020202020204" pitchFamily="34" charset="0"/>
                <a:buNone/>
                <a:defRPr sz="2199" b="0" kern="1200" cap="all" baseline="0">
                  <a:solidFill>
                    <a:schemeClr val="accent1"/>
                  </a:solidFill>
                  <a:effectLst/>
                  <a:latin typeface="+mn-lt"/>
                  <a:ea typeface="+mn-ea"/>
                  <a:cs typeface="+mn-cs"/>
                </a:defRPr>
              </a:lvl1pPr>
              <a:lvl2pPr marL="45706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999" b="1" kern="1200" cap="none" baseline="0">
                  <a:solidFill>
                    <a:schemeClr val="tx1"/>
                  </a:solidFill>
                  <a:effectLst/>
                  <a:latin typeface="+mn-lt"/>
                  <a:ea typeface="+mn-ea"/>
                  <a:cs typeface="+mn-cs"/>
                </a:defRPr>
              </a:lvl2pPr>
              <a:lvl3pPr marL="914126" indent="0" algn="l" defTabSz="914126" rtl="0" eaLnBrk="1" latinLnBrk="0" hangingPunct="1">
                <a:lnSpc>
                  <a:spcPct val="120000"/>
                </a:lnSpc>
                <a:spcBef>
                  <a:spcPts val="500"/>
                </a:spcBef>
                <a:buClr>
                  <a:schemeClr val="accent1"/>
                </a:buClr>
                <a:buSzPct val="100000"/>
                <a:buFont typeface="Arial" panose="020B0604020202020204" pitchFamily="34" charset="0"/>
                <a:buNone/>
                <a:defRPr sz="1799" b="1" kern="1200">
                  <a:solidFill>
                    <a:schemeClr val="tx1"/>
                  </a:solidFill>
                  <a:effectLst/>
                  <a:latin typeface="+mn-lt"/>
                  <a:ea typeface="+mn-ea"/>
                  <a:cs typeface="+mn-cs"/>
                </a:defRPr>
              </a:lvl3pPr>
              <a:lvl4pPr marL="1371189"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cap="none" baseline="0">
                  <a:solidFill>
                    <a:schemeClr val="tx1"/>
                  </a:solidFill>
                  <a:effectLst/>
                  <a:latin typeface="+mn-lt"/>
                  <a:ea typeface="+mn-ea"/>
                  <a:cs typeface="+mn-cs"/>
                </a:defRPr>
              </a:lvl4pPr>
              <a:lvl5pPr marL="1828251"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5pPr>
              <a:lvl6pPr marL="2285314"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6pPr>
              <a:lvl7pPr marL="2742377"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a:solidFill>
                    <a:schemeClr val="tx1"/>
                  </a:solidFill>
                  <a:effectLst/>
                  <a:latin typeface="+mn-lt"/>
                  <a:ea typeface="+mn-ea"/>
                  <a:cs typeface="+mn-cs"/>
                </a:defRPr>
              </a:lvl7pPr>
              <a:lvl8pPr marL="3199440"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8pPr>
              <a:lvl9pPr marL="3656503" indent="0" algn="l" defTabSz="914126" rtl="0" eaLnBrk="1" latinLnBrk="0" hangingPunct="1">
                <a:lnSpc>
                  <a:spcPct val="120000"/>
                </a:lnSpc>
                <a:spcBef>
                  <a:spcPts val="500"/>
                </a:spcBef>
                <a:buClr>
                  <a:schemeClr val="accent1"/>
                </a:buClr>
                <a:buSzPct val="100000"/>
                <a:buFont typeface="Arial" panose="020B0604020202020204" pitchFamily="34" charset="0"/>
                <a:buNone/>
                <a:defRPr sz="1600" b="1" kern="1200" baseline="0">
                  <a:solidFill>
                    <a:schemeClr val="tx1"/>
                  </a:solidFill>
                  <a:effectLst/>
                  <a:latin typeface="+mn-lt"/>
                  <a:ea typeface="+mn-ea"/>
                  <a:cs typeface="+mn-cs"/>
                </a:defRPr>
              </a:lvl9pPr>
            </a:lstStyle>
            <a:p>
              <a:r>
                <a:rPr lang="fr-FR" cap="none" dirty="0"/>
                <a:t>Observation de marges négatives analysées ultérieurement</a:t>
              </a:r>
            </a:p>
          </p:txBody>
        </p:sp>
        <p:pic>
          <p:nvPicPr>
            <p:cNvPr id="25" name="Graphique 24" descr="Verre de lait cassé et renversé avec un remplissage uni">
              <a:extLst>
                <a:ext uri="{FF2B5EF4-FFF2-40B4-BE49-F238E27FC236}">
                  <a16:creationId xmlns:a16="http://schemas.microsoft.com/office/drawing/2014/main" id="{103E113E-E6F1-6ED0-5BB2-809A70BD2B40}"/>
                </a:ext>
              </a:extLst>
            </p:cNvPr>
            <p:cNvPicPr>
              <a:picLocks noChangeAspect="1"/>
            </p:cNvPicPr>
            <p:nvPr/>
          </p:nvPicPr>
          <p:blipFill>
            <a:blip r:embed="rId10">
              <a:lum/>
              <a:extLst>
                <a:ext uri="{96DAC541-7B7A-43D3-8B79-37D633B846F1}">
                  <asvg:svgBlip xmlns:asvg="http://schemas.microsoft.com/office/drawing/2016/SVG/main" r:embed="rId11"/>
                </a:ext>
              </a:extLst>
            </a:blip>
            <a:stretch>
              <a:fillRect/>
            </a:stretch>
          </p:blipFill>
          <p:spPr>
            <a:xfrm>
              <a:off x="6063596" y="4627607"/>
              <a:ext cx="548640" cy="548640"/>
            </a:xfrm>
            <a:prstGeom prst="rect">
              <a:avLst/>
            </a:prstGeom>
          </p:spPr>
        </p:pic>
      </p:grpSp>
    </p:spTree>
    <p:extLst>
      <p:ext uri="{BB962C8B-B14F-4D97-AF65-F5344CB8AC3E}">
        <p14:creationId xmlns:p14="http://schemas.microsoft.com/office/powerpoint/2010/main" val="36556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9" grpId="0" uiExpand="1" build="p" animBg="1"/>
      <p:bldP spid="3" grpId="0" animBg="1"/>
      <p:bldP spid="10" grpId="0" animBg="1"/>
      <p:bldP spid="12"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BE762-8B71-5C9A-2D32-31596845809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DEEB722-76F4-2EA6-9306-05668B7A82A9}"/>
              </a:ext>
            </a:extLst>
          </p:cNvPr>
          <p:cNvSpPr>
            <a:spLocks noGrp="1"/>
          </p:cNvSpPr>
          <p:nvPr>
            <p:ph type="title"/>
          </p:nvPr>
        </p:nvSpPr>
        <p:spPr/>
        <p:txBody>
          <a:bodyPr>
            <a:normAutofit/>
          </a:bodyPr>
          <a:lstStyle/>
          <a:p>
            <a:r>
              <a:rPr lang="fr-FR" dirty="0"/>
              <a:t>II.C - LES DONNEES du WEB : web.xlsx</a:t>
            </a:r>
            <a:endParaRPr lang="fr-FR" sz="2800" dirty="0"/>
          </a:p>
        </p:txBody>
      </p:sp>
      <p:pic>
        <p:nvPicPr>
          <p:cNvPr id="9" name="Espace réservé du contenu 8">
            <a:extLst>
              <a:ext uri="{FF2B5EF4-FFF2-40B4-BE49-F238E27FC236}">
                <a16:creationId xmlns:a16="http://schemas.microsoft.com/office/drawing/2014/main" id="{F8BEE1BD-E59B-0C1D-43C3-CE842C37CB13}"/>
              </a:ext>
            </a:extLst>
          </p:cNvPr>
          <p:cNvPicPr preferRelativeResize="0">
            <a:picLocks noGrp="1"/>
          </p:cNvPicPr>
          <p:nvPr>
            <p:ph idx="1"/>
          </p:nvPr>
        </p:nvPicPr>
        <p:blipFill>
          <a:blip r:embed="rId3"/>
          <a:srcRect l="-258" r="258"/>
          <a:stretch/>
        </p:blipFill>
        <p:spPr>
          <a:xfrm>
            <a:off x="115776" y="1059101"/>
            <a:ext cx="5452920" cy="5040067"/>
          </a:xfrm>
          <a:ln w="25400" cap="flat">
            <a:solidFill>
              <a:srgbClr val="990000"/>
            </a:solidFill>
          </a:ln>
        </p:spPr>
      </p:pic>
      <p:sp>
        <p:nvSpPr>
          <p:cNvPr id="4" name="Espace réservé du numéro de diapositive 3">
            <a:extLst>
              <a:ext uri="{FF2B5EF4-FFF2-40B4-BE49-F238E27FC236}">
                <a16:creationId xmlns:a16="http://schemas.microsoft.com/office/drawing/2014/main" id="{C139B1B2-C154-8B39-9341-D99C95CE05C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C1BBB0-96F0-4077-A278-0F3FB5C104D3}" type="slidenum">
              <a:rPr kumimoji="0" lang="fr-FR" sz="1400" b="0" i="0" u="none" strike="noStrike" kern="1200" cap="none" spc="0" normalizeH="0" baseline="0" noProof="0" smtClean="0">
                <a:ln>
                  <a:noFill/>
                </a:ln>
                <a:solidFill>
                  <a:srgbClr val="3494BA"/>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fr-FR" sz="1400" b="0" i="0" u="none" strike="noStrike" kern="1200" cap="none" spc="0" normalizeH="0" baseline="0" noProof="0">
              <a:ln>
                <a:noFill/>
              </a:ln>
              <a:solidFill>
                <a:srgbClr val="3494BA"/>
              </a:solidFill>
              <a:effectLst/>
              <a:uLnTx/>
              <a:uFillTx/>
              <a:latin typeface="Gill Sans MT" panose="020B0502020104020203"/>
              <a:ea typeface="+mn-ea"/>
              <a:cs typeface="+mn-cs"/>
            </a:endParaRPr>
          </a:p>
        </p:txBody>
      </p:sp>
      <p:pic>
        <p:nvPicPr>
          <p:cNvPr id="13" name="Espace réservé du contenu 12">
            <a:extLst>
              <a:ext uri="{FF2B5EF4-FFF2-40B4-BE49-F238E27FC236}">
                <a16:creationId xmlns:a16="http://schemas.microsoft.com/office/drawing/2014/main" id="{7B46B7D0-A5A2-C3BE-6486-5A3059C10918}"/>
              </a:ext>
            </a:extLst>
          </p:cNvPr>
          <p:cNvPicPr>
            <a:picLocks noGrp="1" noChangeAspect="1"/>
          </p:cNvPicPr>
          <p:nvPr>
            <p:ph idx="13"/>
          </p:nvPr>
        </p:nvPicPr>
        <p:blipFill>
          <a:blip r:embed="rId4"/>
          <a:srcRect l="967" r="-19"/>
          <a:stretch/>
        </p:blipFill>
        <p:spPr>
          <a:xfrm>
            <a:off x="6516000" y="2267931"/>
            <a:ext cx="5580084" cy="2322138"/>
          </a:xfrm>
          <a:ln w="25400" cap="flat">
            <a:solidFill>
              <a:srgbClr val="990000"/>
            </a:solidFill>
          </a:ln>
        </p:spPr>
      </p:pic>
      <p:sp>
        <p:nvSpPr>
          <p:cNvPr id="11" name="Espace réservé du texte 7">
            <a:extLst>
              <a:ext uri="{FF2B5EF4-FFF2-40B4-BE49-F238E27FC236}">
                <a16:creationId xmlns:a16="http://schemas.microsoft.com/office/drawing/2014/main" id="{302461CF-B4A9-47F9-9D3E-934391491015}"/>
              </a:ext>
            </a:extLst>
          </p:cNvPr>
          <p:cNvSpPr txBox="1">
            <a:spLocks/>
          </p:cNvSpPr>
          <p:nvPr/>
        </p:nvSpPr>
        <p:spPr>
          <a:xfrm>
            <a:off x="432000" y="6402273"/>
            <a:ext cx="3564000" cy="360000"/>
          </a:xfrm>
          <a:prstGeom prst="rect">
            <a:avLst/>
          </a:prstGeom>
          <a:ln w="25400" cap="flat">
            <a:solidFill>
              <a:srgbClr val="990000"/>
            </a:solidFill>
          </a:ln>
        </p:spPr>
        <p:txBody>
          <a:bodyPr vert="horz" lIns="91440" tIns="45720" rIns="91440" bIns="45720" rtlCol="0" anchor="b">
            <a:noAutofit/>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buFont typeface="Arial" panose="020B0604020202020204" pitchFamily="34" charset="0"/>
              <a:buNone/>
            </a:pPr>
            <a:r>
              <a:rPr lang="fr-FR" sz="1600" dirty="0">
                <a:solidFill>
                  <a:schemeClr val="accent1"/>
                </a:solidFill>
              </a:rPr>
              <a:t>DONNEES INITIALES (1513 l.  x 29 col)</a:t>
            </a:r>
          </a:p>
        </p:txBody>
      </p:sp>
      <p:sp>
        <p:nvSpPr>
          <p:cNvPr id="3" name="Espace réservé du texte 7">
            <a:extLst>
              <a:ext uri="{FF2B5EF4-FFF2-40B4-BE49-F238E27FC236}">
                <a16:creationId xmlns:a16="http://schemas.microsoft.com/office/drawing/2014/main" id="{D1EA45B7-853F-1A1C-1650-4F2334077C9C}"/>
              </a:ext>
            </a:extLst>
          </p:cNvPr>
          <p:cNvSpPr txBox="1">
            <a:spLocks noChangeAspect="1"/>
          </p:cNvSpPr>
          <p:nvPr/>
        </p:nvSpPr>
        <p:spPr>
          <a:xfrm>
            <a:off x="7534572" y="5004236"/>
            <a:ext cx="2621457" cy="336960"/>
          </a:xfrm>
          <a:prstGeom prst="rect">
            <a:avLst/>
          </a:prstGeom>
          <a:ln w="25400" cap="flat">
            <a:solidFill>
              <a:srgbClr val="990000"/>
            </a:solidFill>
          </a:ln>
        </p:spPr>
        <p:txBody>
          <a:bodyPr vert="horz" lIns="91440" tIns="45720" rIns="91440" bIns="45720" rtlCol="0" anchor="b">
            <a:normAutofit fontScale="55000" lnSpcReduction="20000"/>
          </a:bodyPr>
          <a:lst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buNone/>
            </a:pPr>
            <a:r>
              <a:rPr lang="fr-FR" sz="2199" dirty="0">
                <a:solidFill>
                  <a:schemeClr val="accent1"/>
                </a:solidFill>
              </a:rPr>
              <a:t>DONNEES NETTOYEES (713 x 9 col )</a:t>
            </a:r>
          </a:p>
        </p:txBody>
      </p:sp>
      <p:sp>
        <p:nvSpPr>
          <p:cNvPr id="5" name="Flèche : droite 4">
            <a:extLst>
              <a:ext uri="{FF2B5EF4-FFF2-40B4-BE49-F238E27FC236}">
                <a16:creationId xmlns:a16="http://schemas.microsoft.com/office/drawing/2014/main" id="{D056F147-A9E2-6D53-3193-18EBE8BAA281}"/>
              </a:ext>
            </a:extLst>
          </p:cNvPr>
          <p:cNvSpPr/>
          <p:nvPr/>
        </p:nvSpPr>
        <p:spPr>
          <a:xfrm>
            <a:off x="5940000" y="3132000"/>
            <a:ext cx="468000" cy="540000"/>
          </a:xfrm>
          <a:prstGeom prst="rightArrow">
            <a:avLst/>
          </a:prstGeom>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000" dirty="0">
              <a:solidFill>
                <a:schemeClr val="bg2"/>
              </a:solidFill>
            </a:endParaRPr>
          </a:p>
        </p:txBody>
      </p:sp>
    </p:spTree>
    <p:extLst>
      <p:ext uri="{BB962C8B-B14F-4D97-AF65-F5344CB8AC3E}">
        <p14:creationId xmlns:p14="http://schemas.microsoft.com/office/powerpoint/2010/main" val="141999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5" grpId="0" animBg="1"/>
    </p:bldLst>
  </p:timing>
</p:sld>
</file>

<file path=ppt/theme/theme1.xml><?xml version="1.0" encoding="utf-8"?>
<a:theme xmlns:a="http://schemas.openxmlformats.org/drawingml/2006/main" name="Galerie">
  <a:themeElements>
    <a:clrScheme name="Personnalisé 2">
      <a:dk1>
        <a:sysClr val="windowText" lastClr="000000"/>
      </a:dk1>
      <a:lt1>
        <a:sysClr val="window" lastClr="FFFFFF"/>
      </a:lt1>
      <a:dk2>
        <a:srgbClr val="373545"/>
      </a:dk2>
      <a:lt2>
        <a:srgbClr val="CEDBE6"/>
      </a:lt2>
      <a:accent1>
        <a:srgbClr val="A50021"/>
      </a:accent1>
      <a:accent2>
        <a:srgbClr val="CC0000"/>
      </a:accent2>
      <a:accent3>
        <a:srgbClr val="FF5050"/>
      </a:accent3>
      <a:accent4>
        <a:srgbClr val="FF7C80"/>
      </a:accent4>
      <a:accent5>
        <a:srgbClr val="FF9999"/>
      </a:accent5>
      <a:accent6>
        <a:srgbClr val="FFCCCC"/>
      </a:accent6>
      <a:hlink>
        <a:srgbClr val="A50021"/>
      </a:hlink>
      <a:folHlink>
        <a:srgbClr val="FF7C80"/>
      </a:folHlink>
    </a:clrScheme>
    <a:fontScheme name="Galerie">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Thèm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hèm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7861</TotalTime>
  <Words>3655</Words>
  <Application>Microsoft Office PowerPoint</Application>
  <PresentationFormat>Personnalisé</PresentationFormat>
  <Paragraphs>340</Paragraphs>
  <Slides>29</Slides>
  <Notes>19</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29</vt:i4>
      </vt:variant>
    </vt:vector>
  </HeadingPairs>
  <TitlesOfParts>
    <vt:vector size="38" baseType="lpstr">
      <vt:lpstr>Aptos</vt:lpstr>
      <vt:lpstr>Arial</vt:lpstr>
      <vt:lpstr>Euphemia</vt:lpstr>
      <vt:lpstr>Gill Sans MT</vt:lpstr>
      <vt:lpstr>Inter</vt:lpstr>
      <vt:lpstr>Symbol</vt:lpstr>
      <vt:lpstr>system-ui</vt:lpstr>
      <vt:lpstr>var(--jp-content-font-family)</vt:lpstr>
      <vt:lpstr>Galerie</vt:lpstr>
      <vt:lpstr>Optimiser et analyser  des données  de ventes en lignes</vt:lpstr>
      <vt:lpstr>SOMMAIRE</vt:lpstr>
      <vt:lpstr>I-Présentation de l’étude</vt:lpstr>
      <vt:lpstr>I.A – Contexte  I.B - Méthodologie de l’analyse (et conformité RGPD)</vt:lpstr>
      <vt:lpstr>II-LES DONNEES</vt:lpstr>
      <vt:lpstr>II.A -  Les PRINCIPALES DONNEES DES FICHIERS</vt:lpstr>
      <vt:lpstr>II.B - LES DONNEES DE L’ERP (Entreprise Ressource Planning) : erp.xlsx</vt:lpstr>
      <vt:lpstr>II.B - LES DONNEES DE L’ERP : NETTOYAGE</vt:lpstr>
      <vt:lpstr>II.C - LES DONNEES du WEB : web.xlsx</vt:lpstr>
      <vt:lpstr>II.C - LES DONNEES du WEB : web.xlsx</vt:lpstr>
      <vt:lpstr>II.D - LES DONNEES de Liaison : liaison.xlsx</vt:lpstr>
      <vt:lpstr>II.E - LA JOINTURE DES FICHIERS</vt:lpstr>
      <vt:lpstr>III – ANALYSE DES DONNEES</vt:lpstr>
      <vt:lpstr>III.A- Le positionnement de Bottleneck</vt:lpstr>
      <vt:lpstr>III.B- La répartition des prix</vt:lpstr>
      <vt:lpstr>III.C – Le chiffre d'affaires (CA)</vt:lpstr>
      <vt:lpstr>III.C – Le chiffre d'affaires (par produit)</vt:lpstr>
      <vt:lpstr>III.D – Les ventes (Qté)</vt:lpstr>
      <vt:lpstr>III.D – Les ventes (Qté) par produit</vt:lpstr>
      <vt:lpstr>III.E – Les stocks</vt:lpstr>
      <vt:lpstr>III.E – Les stocks par produit</vt:lpstr>
      <vt:lpstr>III.F – Les taux de marge</vt:lpstr>
      <vt:lpstr>III.G – Analyse de corrélations</vt:lpstr>
      <vt:lpstr>IV - Recommandations</vt:lpstr>
      <vt:lpstr>Merci !</vt:lpstr>
      <vt:lpstr>ANNEXE</vt:lpstr>
      <vt:lpstr>Complément : Analyser les impacts des différents nettoyages</vt:lpstr>
      <vt:lpstr>III.F – Les taux de marge : Complément : Top/Flop</vt:lpstr>
      <vt:lpstr>III.F –TM-Complément : Impact détaillé</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Matthieu Verclytte</dc:creator>
  <cp:lastModifiedBy>Matthieu Verclytte</cp:lastModifiedBy>
  <cp:revision>123</cp:revision>
  <dcterms:created xsi:type="dcterms:W3CDTF">2024-11-12T15:44:30Z</dcterms:created>
  <dcterms:modified xsi:type="dcterms:W3CDTF">2025-02-04T21:26:01Z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